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91" r:id="rId5"/>
    <p:sldId id="292" r:id="rId6"/>
    <p:sldId id="293" r:id="rId7"/>
    <p:sldId id="294" r:id="rId8"/>
    <p:sldId id="295" r:id="rId9"/>
    <p:sldId id="257" r:id="rId10"/>
    <p:sldId id="283" r:id="rId11"/>
    <p:sldId id="270" r:id="rId12"/>
    <p:sldId id="271" r:id="rId13"/>
    <p:sldId id="269" r:id="rId14"/>
    <p:sldId id="258" r:id="rId15"/>
    <p:sldId id="261" r:id="rId16"/>
    <p:sldId id="262" r:id="rId17"/>
    <p:sldId id="263" r:id="rId18"/>
    <p:sldId id="268" r:id="rId19"/>
    <p:sldId id="284" r:id="rId20"/>
    <p:sldId id="285" r:id="rId21"/>
    <p:sldId id="286" r:id="rId22"/>
    <p:sldId id="287" r:id="rId23"/>
    <p:sldId id="288" r:id="rId24"/>
    <p:sldId id="264" r:id="rId25"/>
    <p:sldId id="265" r:id="rId26"/>
    <p:sldId id="281" r:id="rId27"/>
    <p:sldId id="282" r:id="rId28"/>
    <p:sldId id="277" r:id="rId29"/>
    <p:sldId id="280" r:id="rId3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73478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363273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217904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417832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5" name="Footer Placeholder 4"/>
          <p:cNvSpPr>
            <a:spLocks noGrp="1"/>
          </p:cNvSpPr>
          <p:nvPr>
            <p:ph type="ftr" sz="quarter" idx="11"/>
          </p:nvPr>
        </p:nvSpPr>
        <p:spPr/>
        <p:txBody>
          <a:bodyPr/>
          <a:lstStyle/>
          <a:p>
            <a:endParaRPr lang="pt-PT" dirty="0"/>
          </a:p>
        </p:txBody>
      </p:sp>
      <p:sp>
        <p:nvSpPr>
          <p:cNvPr id="6" name="Slide Number Placeholder 5"/>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28866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6" name="Footer Placeholder 5"/>
          <p:cNvSpPr>
            <a:spLocks noGrp="1"/>
          </p:cNvSpPr>
          <p:nvPr>
            <p:ph type="ftr" sz="quarter" idx="11"/>
          </p:nvPr>
        </p:nvSpPr>
        <p:spPr/>
        <p:txBody>
          <a:bodyPr/>
          <a:lstStyle/>
          <a:p>
            <a:endParaRPr lang="pt-PT" dirty="0"/>
          </a:p>
        </p:txBody>
      </p:sp>
      <p:sp>
        <p:nvSpPr>
          <p:cNvPr id="7" name="Slide Number Placeholder 6"/>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94307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8" name="Footer Placeholder 7"/>
          <p:cNvSpPr>
            <a:spLocks noGrp="1"/>
          </p:cNvSpPr>
          <p:nvPr>
            <p:ph type="ftr" sz="quarter" idx="11"/>
          </p:nvPr>
        </p:nvSpPr>
        <p:spPr/>
        <p:txBody>
          <a:bodyPr/>
          <a:lstStyle/>
          <a:p>
            <a:endParaRPr lang="pt-PT" dirty="0"/>
          </a:p>
        </p:txBody>
      </p:sp>
      <p:sp>
        <p:nvSpPr>
          <p:cNvPr id="9" name="Slide Number Placeholder 8"/>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58751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4" name="Footer Placeholder 3"/>
          <p:cNvSpPr>
            <a:spLocks noGrp="1"/>
          </p:cNvSpPr>
          <p:nvPr>
            <p:ph type="ftr" sz="quarter" idx="11"/>
          </p:nvPr>
        </p:nvSpPr>
        <p:spPr/>
        <p:txBody>
          <a:bodyPr/>
          <a:lstStyle/>
          <a:p>
            <a:endParaRPr lang="pt-PT" dirty="0"/>
          </a:p>
        </p:txBody>
      </p:sp>
      <p:sp>
        <p:nvSpPr>
          <p:cNvPr id="5" name="Slide Number Placeholder 4"/>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24433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3" name="Footer Placeholder 2"/>
          <p:cNvSpPr>
            <a:spLocks noGrp="1"/>
          </p:cNvSpPr>
          <p:nvPr>
            <p:ph type="ftr" sz="quarter" idx="11"/>
          </p:nvPr>
        </p:nvSpPr>
        <p:spPr/>
        <p:txBody>
          <a:bodyPr/>
          <a:lstStyle/>
          <a:p>
            <a:endParaRPr lang="pt-PT" dirty="0"/>
          </a:p>
        </p:txBody>
      </p:sp>
      <p:sp>
        <p:nvSpPr>
          <p:cNvPr id="4" name="Slide Number Placeholder 3"/>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167525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6" name="Footer Placeholder 5"/>
          <p:cNvSpPr>
            <a:spLocks noGrp="1"/>
          </p:cNvSpPr>
          <p:nvPr>
            <p:ph type="ftr" sz="quarter" idx="11"/>
          </p:nvPr>
        </p:nvSpPr>
        <p:spPr/>
        <p:txBody>
          <a:bodyPr/>
          <a:lstStyle/>
          <a:p>
            <a:endParaRPr lang="pt-PT" dirty="0"/>
          </a:p>
        </p:txBody>
      </p:sp>
      <p:sp>
        <p:nvSpPr>
          <p:cNvPr id="7" name="Slide Number Placeholder 6"/>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422324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DA432-ED5B-41C4-BC40-36C8B19A8034}" type="datetimeFigureOut">
              <a:rPr lang="pt-PT" smtClean="0"/>
              <a:t>07/11/2019</a:t>
            </a:fld>
            <a:endParaRPr lang="pt-PT" dirty="0"/>
          </a:p>
        </p:txBody>
      </p:sp>
      <p:sp>
        <p:nvSpPr>
          <p:cNvPr id="6" name="Footer Placeholder 5"/>
          <p:cNvSpPr>
            <a:spLocks noGrp="1"/>
          </p:cNvSpPr>
          <p:nvPr>
            <p:ph type="ftr" sz="quarter" idx="11"/>
          </p:nvPr>
        </p:nvSpPr>
        <p:spPr/>
        <p:txBody>
          <a:bodyPr/>
          <a:lstStyle/>
          <a:p>
            <a:endParaRPr lang="pt-PT" dirty="0"/>
          </a:p>
        </p:txBody>
      </p:sp>
      <p:sp>
        <p:nvSpPr>
          <p:cNvPr id="7" name="Slide Number Placeholder 6"/>
          <p:cNvSpPr>
            <a:spLocks noGrp="1"/>
          </p:cNvSpPr>
          <p:nvPr>
            <p:ph type="sldNum" sz="quarter" idx="12"/>
          </p:nvPr>
        </p:nvSpPr>
        <p:spPr/>
        <p:txBody>
          <a:bodyPr/>
          <a:lstStyle/>
          <a:p>
            <a:fld id="{3B7BBD40-BE5B-470A-A509-A34D3D2CF17D}" type="slidenum">
              <a:rPr lang="pt-PT" smtClean="0"/>
              <a:t>‹#›</a:t>
            </a:fld>
            <a:endParaRPr lang="pt-PT" dirty="0"/>
          </a:p>
        </p:txBody>
      </p:sp>
    </p:spTree>
    <p:extLst>
      <p:ext uri="{BB962C8B-B14F-4D97-AF65-F5344CB8AC3E}">
        <p14:creationId xmlns:p14="http://schemas.microsoft.com/office/powerpoint/2010/main" val="423104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DA432-ED5B-41C4-BC40-36C8B19A8034}" type="datetimeFigureOut">
              <a:rPr lang="pt-PT" smtClean="0"/>
              <a:t>07/11/2019</a:t>
            </a:fld>
            <a:endParaRPr lang="pt-P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BD40-BE5B-470A-A509-A34D3D2CF17D}" type="slidenum">
              <a:rPr lang="pt-PT" smtClean="0"/>
              <a:t>‹#›</a:t>
            </a:fld>
            <a:endParaRPr lang="pt-PT" dirty="0"/>
          </a:p>
        </p:txBody>
      </p:sp>
    </p:spTree>
    <p:extLst>
      <p:ext uri="{BB962C8B-B14F-4D97-AF65-F5344CB8AC3E}">
        <p14:creationId xmlns:p14="http://schemas.microsoft.com/office/powerpoint/2010/main" val="34611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007/s12119-018-9536-0" TargetMode="External"/><Relationship Id="rId3" Type="http://schemas.openxmlformats.org/officeDocument/2006/relationships/hyperlink" Target="https://en.wikipedia.org/wiki/Digital_object_identifier" TargetMode="External"/><Relationship Id="rId7" Type="http://schemas.openxmlformats.org/officeDocument/2006/relationships/hyperlink" Target="https://en.wikipedia.org/wiki/Sexuality_&amp;_Culture" TargetMode="External"/><Relationship Id="rId2" Type="http://schemas.openxmlformats.org/officeDocument/2006/relationships/hyperlink" Target="https://en.wikipedia.org/wiki/Gender,_Place_&amp;_Culture" TargetMode="External"/><Relationship Id="rId1" Type="http://schemas.openxmlformats.org/officeDocument/2006/relationships/slideLayout" Target="../slideLayouts/slideLayout2.xml"/><Relationship Id="rId6" Type="http://schemas.openxmlformats.org/officeDocument/2006/relationships/hyperlink" Target="https://doi.org/10.1080/21604851.2018.1453622" TargetMode="External"/><Relationship Id="rId5" Type="http://schemas.openxmlformats.org/officeDocument/2006/relationships/hyperlink" Target="https://en.wikipedia.org/w/index.php?title=Fat_Studies&amp;action=edit&amp;redlink=1" TargetMode="External"/><Relationship Id="rId10" Type="http://schemas.openxmlformats.org/officeDocument/2006/relationships/hyperlink" Target="https://doi.org/10.1007/s11199-018-0962-0" TargetMode="External"/><Relationship Id="rId4" Type="http://schemas.openxmlformats.org/officeDocument/2006/relationships/hyperlink" Target="https://doi.org/10.1080/0966369X.2018.1475346" TargetMode="External"/><Relationship Id="rId9" Type="http://schemas.openxmlformats.org/officeDocument/2006/relationships/hyperlink" Target="https://en.wikipedia.org/wiki/Sex_Roles_(journ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ndex.php?title=Journal_of_Poetry_Therapy&amp;action=edit&amp;redlink=1" TargetMode="External"/><Relationship Id="rId2" Type="http://schemas.openxmlformats.org/officeDocument/2006/relationships/hyperlink" Target="https://en.wikipedia.org/wiki/Hypatia_(journal)" TargetMode="External"/><Relationship Id="rId1" Type="http://schemas.openxmlformats.org/officeDocument/2006/relationships/slideLayout" Target="../slideLayouts/slideLayout2.xml"/><Relationship Id="rId4" Type="http://schemas.openxmlformats.org/officeDocument/2006/relationships/hyperlink" Target="https://en.wikipedia.org/wiki/Affili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Feminist_Theory_(journal)" TargetMode="External"/><Relationship Id="rId2" Type="http://schemas.openxmlformats.org/officeDocument/2006/relationships/hyperlink" Target="https://en.wikipedia.org/wiki/Porn_Studies" TargetMode="External"/><Relationship Id="rId1" Type="http://schemas.openxmlformats.org/officeDocument/2006/relationships/slideLayout" Target="../slideLayouts/slideLayout2.xml"/><Relationship Id="rId4" Type="http://schemas.openxmlformats.org/officeDocument/2006/relationships/hyperlink" Target="https://en.wikipedia.org/wiki/Women's_Studies_International_Forum"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Gender,_Work_and_Organiz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Journal_of_Contemporary_Ethnography" TargetMode="External"/><Relationship Id="rId3" Type="http://schemas.openxmlformats.org/officeDocument/2006/relationships/hyperlink" Target="https://en.wikipedia.org/w/index.php?title=Sociology_of_Race_and_Ethnicity&amp;action=edit&amp;redlink=1" TargetMode="External"/><Relationship Id="rId7" Type="http://schemas.openxmlformats.org/officeDocument/2006/relationships/hyperlink" Target="https://en.wikipedia.org/wiki/Journal_of_Gender_Studies" TargetMode="External"/><Relationship Id="rId2" Type="http://schemas.openxmlformats.org/officeDocument/2006/relationships/hyperlink" Target="https://en.wikipedia.org/wiki/Sociological_Theory_(journal)" TargetMode="External"/><Relationship Id="rId1" Type="http://schemas.openxmlformats.org/officeDocument/2006/relationships/slideLayout" Target="../slideLayouts/slideLayout2.xml"/><Relationship Id="rId6" Type="http://schemas.openxmlformats.org/officeDocument/2006/relationships/hyperlink" Target="https://en.wikipedia.org/wiki/International_Review_for_the_Sociology_of_Sport" TargetMode="External"/><Relationship Id="rId5" Type="http://schemas.openxmlformats.org/officeDocument/2006/relationships/hyperlink" Target="https://en.wikipedia.org/wiki/Sociology_of_Sport_Journal" TargetMode="External"/><Relationship Id="rId10" Type="http://schemas.openxmlformats.org/officeDocument/2006/relationships/hyperlink" Target="https://en.wikipedia.org/wiki/Signs_(journal)" TargetMode="External"/><Relationship Id="rId4" Type="http://schemas.openxmlformats.org/officeDocument/2006/relationships/hyperlink" Target="https://en.wikipedia.org/wiki/GLQ_(journal)" TargetMode="External"/><Relationship Id="rId9" Type="http://schemas.openxmlformats.org/officeDocument/2006/relationships/hyperlink" Target="https://en.wikipedia.org/wiki/Qualitative_Inquir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PT" dirty="0" err="1" smtClean="0"/>
              <a:t>Ethics</a:t>
            </a:r>
            <a:r>
              <a:rPr lang="pt-PT" dirty="0" smtClean="0"/>
              <a:t> in </a:t>
            </a:r>
            <a:r>
              <a:rPr lang="pt-PT" dirty="0" err="1" smtClean="0"/>
              <a:t>Science</a:t>
            </a:r>
            <a:r>
              <a:rPr lang="pt-PT" dirty="0" smtClean="0"/>
              <a:t> </a:t>
            </a:r>
            <a:r>
              <a:rPr lang="pt-PT" dirty="0" err="1" smtClean="0"/>
              <a:t>and</a:t>
            </a:r>
            <a:r>
              <a:rPr lang="pt-PT" dirty="0" smtClean="0"/>
              <a:t> </a:t>
            </a:r>
            <a:r>
              <a:rPr lang="pt-PT" dirty="0" err="1" smtClean="0"/>
              <a:t>Scientific</a:t>
            </a:r>
            <a:r>
              <a:rPr lang="pt-PT" dirty="0" smtClean="0"/>
              <a:t> Research</a:t>
            </a:r>
            <a:endParaRPr lang="pt-PT" dirty="0"/>
          </a:p>
        </p:txBody>
      </p:sp>
      <p:sp>
        <p:nvSpPr>
          <p:cNvPr id="3" name="Subtitle 2"/>
          <p:cNvSpPr>
            <a:spLocks noGrp="1"/>
          </p:cNvSpPr>
          <p:nvPr>
            <p:ph type="subTitle" idx="1"/>
          </p:nvPr>
        </p:nvSpPr>
        <p:spPr/>
        <p:txBody>
          <a:bodyPr/>
          <a:lstStyle/>
          <a:p>
            <a:endParaRPr lang="pt-PT" dirty="0"/>
          </a:p>
        </p:txBody>
      </p:sp>
    </p:spTree>
    <p:extLst>
      <p:ext uri="{BB962C8B-B14F-4D97-AF65-F5344CB8AC3E}">
        <p14:creationId xmlns:p14="http://schemas.microsoft.com/office/powerpoint/2010/main" val="270493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Price of Truth</a:t>
            </a:r>
            <a:endParaRPr lang="pt-PT" b="1" dirty="0"/>
          </a:p>
        </p:txBody>
      </p:sp>
      <p:sp>
        <p:nvSpPr>
          <p:cNvPr id="3" name="Content Placeholder 2"/>
          <p:cNvSpPr>
            <a:spLocks noGrp="1"/>
          </p:cNvSpPr>
          <p:nvPr>
            <p:ph idx="1"/>
          </p:nvPr>
        </p:nvSpPr>
        <p:spPr/>
        <p:txBody>
          <a:bodyPr>
            <a:normAutofit lnSpcReduction="10000"/>
          </a:bodyPr>
          <a:lstStyle/>
          <a:p>
            <a:r>
              <a:rPr lang="en-US" dirty="0"/>
              <a:t>1. Science and Mammon </a:t>
            </a:r>
          </a:p>
          <a:p>
            <a:r>
              <a:rPr lang="en-US" dirty="0"/>
              <a:t>2. The Norms of </a:t>
            </a:r>
            <a:r>
              <a:rPr lang="en-US" dirty="0" smtClean="0"/>
              <a:t>Science</a:t>
            </a:r>
            <a:endParaRPr lang="en-US" dirty="0"/>
          </a:p>
          <a:p>
            <a:r>
              <a:rPr lang="en-US" dirty="0"/>
              <a:t>3. Scientific </a:t>
            </a:r>
            <a:r>
              <a:rPr lang="en-US" dirty="0" smtClean="0"/>
              <a:t>Objectivity</a:t>
            </a:r>
            <a:endParaRPr lang="en-US" dirty="0"/>
          </a:p>
          <a:p>
            <a:r>
              <a:rPr lang="en-US" dirty="0"/>
              <a:t>4. Money and the Norms of </a:t>
            </a:r>
            <a:r>
              <a:rPr lang="en-US" dirty="0" smtClean="0"/>
              <a:t>Science</a:t>
            </a:r>
            <a:endParaRPr lang="en-US" dirty="0"/>
          </a:p>
          <a:p>
            <a:r>
              <a:rPr lang="en-US" dirty="0"/>
              <a:t>5. Conflicts of Interest: When Is </a:t>
            </a:r>
            <a:r>
              <a:rPr lang="en-US" dirty="0" smtClean="0"/>
              <a:t>Disclosure Not </a:t>
            </a:r>
            <a:r>
              <a:rPr lang="en-US" dirty="0"/>
              <a:t>Enough? </a:t>
            </a:r>
          </a:p>
          <a:p>
            <a:r>
              <a:rPr lang="en-US" dirty="0"/>
              <a:t>6. Intellectual Property: Balancing </a:t>
            </a:r>
            <a:r>
              <a:rPr lang="en-US" dirty="0" smtClean="0"/>
              <a:t>Public and </a:t>
            </a:r>
            <a:r>
              <a:rPr lang="en-US" dirty="0"/>
              <a:t>Private Interests </a:t>
            </a:r>
          </a:p>
          <a:p>
            <a:r>
              <a:rPr lang="en-US" dirty="0"/>
              <a:t>7. Publication: Openness </a:t>
            </a:r>
            <a:r>
              <a:rPr lang="en-US" dirty="0" smtClean="0"/>
              <a:t>and Accountability </a:t>
            </a:r>
          </a:p>
          <a:p>
            <a:r>
              <a:rPr lang="en-US" dirty="0" smtClean="0"/>
              <a:t>8. Government </a:t>
            </a:r>
            <a:r>
              <a:rPr lang="en-US" dirty="0"/>
              <a:t>Funding of R&amp;D: </a:t>
            </a:r>
            <a:r>
              <a:rPr lang="en-US" dirty="0" smtClean="0"/>
              <a:t>Science as </a:t>
            </a:r>
            <a:r>
              <a:rPr lang="en-US" dirty="0"/>
              <a:t>a Public Good </a:t>
            </a:r>
          </a:p>
          <a:p>
            <a:r>
              <a:rPr lang="en-US" dirty="0"/>
              <a:t>9. Conclusion: Valuing Truth and </a:t>
            </a:r>
            <a:r>
              <a:rPr lang="en-US" dirty="0" smtClean="0"/>
              <a:t>Integrity in </a:t>
            </a:r>
            <a:r>
              <a:rPr lang="en-US" dirty="0"/>
              <a:t>Research </a:t>
            </a:r>
            <a:endParaRPr lang="pt-PT" dirty="0"/>
          </a:p>
        </p:txBody>
      </p:sp>
    </p:spTree>
    <p:extLst>
      <p:ext uri="{BB962C8B-B14F-4D97-AF65-F5344CB8AC3E}">
        <p14:creationId xmlns:p14="http://schemas.microsoft.com/office/powerpoint/2010/main" val="175804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Lombroso’s</a:t>
            </a:r>
            <a:r>
              <a:rPr lang="pt-PT" b="1" dirty="0" smtClean="0"/>
              <a:t> Research</a:t>
            </a:r>
            <a:endParaRPr lang="pt-PT" b="1" dirty="0"/>
          </a:p>
        </p:txBody>
      </p:sp>
      <p:pic>
        <p:nvPicPr>
          <p:cNvPr id="2050" name="Picture 2" descr="https://psychlite.files.wordpress.com/2015/04/museo-lombros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860" y="1825625"/>
            <a:ext cx="760428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7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Eugenics</a:t>
            </a:r>
            <a:r>
              <a:rPr lang="pt-PT" dirty="0" smtClean="0"/>
              <a:t> </a:t>
            </a:r>
            <a:endParaRPr lang="pt-PT" dirty="0"/>
          </a:p>
        </p:txBody>
      </p:sp>
      <p:pic>
        <p:nvPicPr>
          <p:cNvPr id="4098" name="Picture 2" descr="https://upload.wikimedia.org/wikipedia/commons/a/ad/Eugenics_congress_log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098" y="1825625"/>
            <a:ext cx="566580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5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Mengele’s</a:t>
            </a:r>
            <a:r>
              <a:rPr lang="pt-PT" b="1" dirty="0" smtClean="0"/>
              <a:t> </a:t>
            </a:r>
            <a:r>
              <a:rPr lang="pt-PT" b="1" dirty="0" err="1" smtClean="0"/>
              <a:t>Experiments</a:t>
            </a:r>
            <a:endParaRPr lang="pt-PT" b="1" dirty="0"/>
          </a:p>
        </p:txBody>
      </p:sp>
      <p:pic>
        <p:nvPicPr>
          <p:cNvPr id="1026" name="Picture 2" descr="http://www.mengele.dk/images/exp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38504"/>
            <a:ext cx="319621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14783" y="4982646"/>
            <a:ext cx="1930411" cy="369332"/>
          </a:xfrm>
          <a:prstGeom prst="rect">
            <a:avLst/>
          </a:prstGeom>
        </p:spPr>
        <p:txBody>
          <a:bodyPr wrap="square">
            <a:spAutoFit/>
          </a:bodyPr>
          <a:lstStyle/>
          <a:p>
            <a:r>
              <a:rPr lang="pt-PT" dirty="0" smtClean="0"/>
              <a:t> </a:t>
            </a:r>
            <a:endParaRPr lang="pt-PT" dirty="0"/>
          </a:p>
        </p:txBody>
      </p:sp>
      <p:sp>
        <p:nvSpPr>
          <p:cNvPr id="6" name="Rectangle 5"/>
          <p:cNvSpPr/>
          <p:nvPr/>
        </p:nvSpPr>
        <p:spPr>
          <a:xfrm>
            <a:off x="5977217" y="3244334"/>
            <a:ext cx="237566" cy="369332"/>
          </a:xfrm>
          <a:prstGeom prst="rect">
            <a:avLst/>
          </a:prstGeom>
        </p:spPr>
        <p:txBody>
          <a:bodyPr wrap="none">
            <a:spAutoFit/>
          </a:bodyPr>
          <a:lstStyle/>
          <a:p>
            <a:r>
              <a:rPr lang="pt-PT" dirty="0" smtClean="0"/>
              <a:t> </a:t>
            </a:r>
            <a:endParaRPr lang="pt-PT" dirty="0"/>
          </a:p>
        </p:txBody>
      </p:sp>
      <p:pic>
        <p:nvPicPr>
          <p:cNvPr id="1028" name="Picture 4" descr="https://upload.wikimedia.org/wikipedia/en/4/4c/Dachau_cold_water_imm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316" y="1838504"/>
            <a:ext cx="3297887" cy="2475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c/c8/Children_of_Bullinhuser_Da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194" y="1843087"/>
            <a:ext cx="3476625" cy="434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5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Tuskegee Study of Untreated Syphilis </a:t>
            </a:r>
            <a:endParaRPr lang="pt-PT" b="1"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Tuskegee Study of Untreated Syphilis in the Negro Male, also known as the Tuskegee Syphilis Study or Tuskegee Syphilis Experiment was an infamous clinical study conducted between 1932 and 1972 by the U.S. Public Health Service studying the natural progression of untreated syphilis in rural African-American men in Alabama under the guise of receiving free health care from the United States government. The 40-year study was controversial for reasons related to ethical standards because researchers knowingly failed to treat patients appropriately after the 1940s validation of penicillin as an effective cure for the disease they were studying. Revelation in 1972 of study failures by a whistleblower led to major changes in U.S. law and regulation on the protection of participants in clinical studies. Now studies require informed consent, communication of diagnosis, and accurate reporting of test results</a:t>
            </a:r>
            <a:endParaRPr lang="pt-PT" dirty="0"/>
          </a:p>
        </p:txBody>
      </p:sp>
    </p:spTree>
    <p:extLst>
      <p:ext uri="{BB962C8B-B14F-4D97-AF65-F5344CB8AC3E}">
        <p14:creationId xmlns:p14="http://schemas.microsoft.com/office/powerpoint/2010/main" val="71313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Egas Moniz</a:t>
            </a:r>
            <a:endParaRPr lang="pt-PT" b="1" dirty="0"/>
          </a:p>
        </p:txBody>
      </p:sp>
      <p:sp>
        <p:nvSpPr>
          <p:cNvPr id="3" name="Content Placeholder 2"/>
          <p:cNvSpPr>
            <a:spLocks noGrp="1"/>
          </p:cNvSpPr>
          <p:nvPr>
            <p:ph idx="1"/>
          </p:nvPr>
        </p:nvSpPr>
        <p:spPr/>
        <p:txBody>
          <a:bodyPr>
            <a:normAutofit fontScale="77500" lnSpcReduction="20000"/>
          </a:bodyPr>
          <a:lstStyle/>
          <a:p>
            <a:r>
              <a:rPr lang="en-US" dirty="0" smtClean="0"/>
              <a:t>Prefrontal </a:t>
            </a:r>
            <a:r>
              <a:rPr lang="en-US" dirty="0" err="1" smtClean="0"/>
              <a:t>Leukotomy</a:t>
            </a:r>
            <a:endParaRPr lang="en-US" dirty="0" smtClean="0"/>
          </a:p>
          <a:p>
            <a:pPr algn="just"/>
            <a:r>
              <a:rPr lang="en-US" dirty="0" smtClean="0"/>
              <a:t>Cerebral surgery had been tried in a few psychiatric cases as early as 1891 and 1910, particularly patients with manic-depressive psychosis. These trials did not attract much attention, but at a neurology conference in London in 1935, at which the Portuguese neurologist </a:t>
            </a:r>
            <a:r>
              <a:rPr lang="en-US" dirty="0" err="1" smtClean="0"/>
              <a:t>Egas</a:t>
            </a:r>
            <a:r>
              <a:rPr lang="en-US" dirty="0" smtClean="0"/>
              <a:t> Moniz participated, Jacobsen &amp; Fulton presented data from operations on two chimpanzees which, after a </a:t>
            </a:r>
            <a:r>
              <a:rPr lang="en-US" dirty="0" err="1" smtClean="0"/>
              <a:t>leukotomy</a:t>
            </a:r>
            <a:r>
              <a:rPr lang="en-US" dirty="0" smtClean="0"/>
              <a:t>, managed to make mistakes without becoming aggressive, something which they had not managed to do before. Many people have considered this information to have instigated Moniz's "bold step" in November 1935. In 1936 Moniz published his first report on prefrontal </a:t>
            </a:r>
            <a:r>
              <a:rPr lang="en-US" dirty="0" err="1" smtClean="0"/>
              <a:t>leukotomy</a:t>
            </a:r>
            <a:r>
              <a:rPr lang="en-US" dirty="0" smtClean="0"/>
              <a:t>. One reason why Moniz's operations gained better acceptance than the earlier trials mentioned above was evidently the fact that he was internationally respected for having developed cerebral angiography. Moniz's first twenty cases all survived and did not develop any serious morbidity. The </a:t>
            </a:r>
            <a:r>
              <a:rPr lang="en-US" dirty="0" err="1" smtClean="0"/>
              <a:t>leukotomy</a:t>
            </a:r>
            <a:r>
              <a:rPr lang="en-US" dirty="0" smtClean="0"/>
              <a:t> soon achieved a good reputation in, among other countries, Brazil, Italy and the United States. Moniz strongly believed that the potential benefits of surgical lesions in the frontal lobes, even allowing for some behavioral and personality deterioration, outweighed the debilitating effects of severe psychiatric illness.</a:t>
            </a:r>
          </a:p>
          <a:p>
            <a:endParaRPr lang="pt-PT" dirty="0"/>
          </a:p>
        </p:txBody>
      </p:sp>
    </p:spTree>
    <p:extLst>
      <p:ext uri="{BB962C8B-B14F-4D97-AF65-F5344CB8AC3E}">
        <p14:creationId xmlns:p14="http://schemas.microsoft.com/office/powerpoint/2010/main" val="372124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Korean</a:t>
            </a:r>
            <a:r>
              <a:rPr lang="pt-PT" b="1" dirty="0" smtClean="0"/>
              <a:t> </a:t>
            </a:r>
            <a:r>
              <a:rPr lang="pt-PT" b="1" dirty="0" err="1" smtClean="0"/>
              <a:t>Cloning</a:t>
            </a:r>
            <a:r>
              <a:rPr lang="pt-PT" b="1" dirty="0" smtClean="0"/>
              <a:t> </a:t>
            </a:r>
            <a:r>
              <a:rPr lang="pt-PT" b="1" dirty="0" err="1" smtClean="0"/>
              <a:t>Fraud</a:t>
            </a:r>
            <a:endParaRPr lang="pt-PT" b="1" dirty="0"/>
          </a:p>
        </p:txBody>
      </p:sp>
      <p:sp>
        <p:nvSpPr>
          <p:cNvPr id="3" name="Content Placeholder 2"/>
          <p:cNvSpPr>
            <a:spLocks noGrp="1"/>
          </p:cNvSpPr>
          <p:nvPr>
            <p:ph idx="1"/>
          </p:nvPr>
        </p:nvSpPr>
        <p:spPr/>
        <p:txBody>
          <a:bodyPr>
            <a:normAutofit fontScale="70000" lnSpcReduction="20000"/>
          </a:bodyPr>
          <a:lstStyle/>
          <a:p>
            <a:pPr algn="just"/>
            <a:r>
              <a:rPr lang="pt-PT" dirty="0" err="1" smtClean="0"/>
              <a:t>Hwang</a:t>
            </a:r>
            <a:r>
              <a:rPr lang="pt-PT" dirty="0" smtClean="0"/>
              <a:t> </a:t>
            </a:r>
            <a:r>
              <a:rPr lang="pt-PT" dirty="0" err="1" smtClean="0"/>
              <a:t>Woo-suk</a:t>
            </a:r>
            <a:r>
              <a:rPr lang="pt-PT" dirty="0"/>
              <a:t> </a:t>
            </a:r>
            <a:r>
              <a:rPr lang="pt-PT" dirty="0" err="1" smtClean="0"/>
              <a:t>is</a:t>
            </a:r>
            <a:r>
              <a:rPr lang="pt-PT" dirty="0" smtClean="0"/>
              <a:t> a </a:t>
            </a:r>
            <a:r>
              <a:rPr lang="pt-PT" dirty="0" err="1" smtClean="0"/>
              <a:t>South</a:t>
            </a:r>
            <a:r>
              <a:rPr lang="pt-PT" dirty="0" smtClean="0"/>
              <a:t> </a:t>
            </a:r>
            <a:r>
              <a:rPr lang="pt-PT" dirty="0" err="1" smtClean="0"/>
              <a:t>Korean</a:t>
            </a:r>
            <a:r>
              <a:rPr lang="pt-PT" dirty="0" smtClean="0"/>
              <a:t> </a:t>
            </a:r>
            <a:r>
              <a:rPr lang="pt-PT" dirty="0" err="1" smtClean="0"/>
              <a:t>veterinarian</a:t>
            </a:r>
            <a:r>
              <a:rPr lang="pt-PT" dirty="0" smtClean="0"/>
              <a:t> </a:t>
            </a:r>
            <a:r>
              <a:rPr lang="pt-PT" dirty="0" err="1" smtClean="0"/>
              <a:t>and</a:t>
            </a:r>
            <a:r>
              <a:rPr lang="pt-PT" dirty="0" smtClean="0"/>
              <a:t> </a:t>
            </a:r>
            <a:r>
              <a:rPr lang="pt-PT" dirty="0" err="1" smtClean="0"/>
              <a:t>researcher</a:t>
            </a:r>
            <a:r>
              <a:rPr lang="pt-PT" dirty="0" smtClean="0"/>
              <a:t>. </a:t>
            </a:r>
            <a:r>
              <a:rPr lang="pt-PT" dirty="0" err="1" smtClean="0"/>
              <a:t>He</a:t>
            </a:r>
            <a:r>
              <a:rPr lang="pt-PT" dirty="0" smtClean="0"/>
              <a:t> </a:t>
            </a:r>
            <a:r>
              <a:rPr lang="pt-PT" dirty="0" err="1" smtClean="0"/>
              <a:t>was</a:t>
            </a:r>
            <a:r>
              <a:rPr lang="pt-PT" dirty="0" smtClean="0"/>
              <a:t> a professor </a:t>
            </a:r>
            <a:r>
              <a:rPr lang="pt-PT" dirty="0" err="1" smtClean="0"/>
              <a:t>of</a:t>
            </a:r>
            <a:r>
              <a:rPr lang="pt-PT" dirty="0" smtClean="0"/>
              <a:t> </a:t>
            </a:r>
            <a:r>
              <a:rPr lang="pt-PT" dirty="0" err="1" smtClean="0"/>
              <a:t>theriogenology</a:t>
            </a:r>
            <a:r>
              <a:rPr lang="pt-PT" dirty="0" smtClean="0"/>
              <a:t> </a:t>
            </a:r>
            <a:r>
              <a:rPr lang="pt-PT" dirty="0" err="1" smtClean="0"/>
              <a:t>and</a:t>
            </a:r>
            <a:r>
              <a:rPr lang="pt-PT" dirty="0" smtClean="0"/>
              <a:t> </a:t>
            </a:r>
            <a:r>
              <a:rPr lang="pt-PT" dirty="0" err="1" smtClean="0"/>
              <a:t>biotechnology</a:t>
            </a:r>
            <a:r>
              <a:rPr lang="pt-PT" dirty="0" smtClean="0"/>
              <a:t> </a:t>
            </a:r>
            <a:r>
              <a:rPr lang="pt-PT" dirty="0" err="1" smtClean="0"/>
              <a:t>at</a:t>
            </a:r>
            <a:r>
              <a:rPr lang="pt-PT" dirty="0" smtClean="0"/>
              <a:t> Seoul </a:t>
            </a:r>
            <a:r>
              <a:rPr lang="pt-PT" dirty="0" err="1" smtClean="0"/>
              <a:t>National</a:t>
            </a:r>
            <a:r>
              <a:rPr lang="pt-PT" dirty="0" smtClean="0"/>
              <a:t> </a:t>
            </a:r>
            <a:r>
              <a:rPr lang="pt-PT" dirty="0" err="1" smtClean="0"/>
              <a:t>University</a:t>
            </a:r>
            <a:r>
              <a:rPr lang="pt-PT" dirty="0" smtClean="0"/>
              <a:t> (</a:t>
            </a:r>
            <a:r>
              <a:rPr lang="pt-PT" dirty="0" err="1" smtClean="0"/>
              <a:t>dismissed</a:t>
            </a:r>
            <a:r>
              <a:rPr lang="pt-PT" dirty="0" smtClean="0"/>
              <a:t> </a:t>
            </a:r>
            <a:r>
              <a:rPr lang="pt-PT" dirty="0" err="1" smtClean="0"/>
              <a:t>on</a:t>
            </a:r>
            <a:r>
              <a:rPr lang="pt-PT" dirty="0" smtClean="0"/>
              <a:t> </a:t>
            </a:r>
            <a:r>
              <a:rPr lang="pt-PT" dirty="0" err="1" smtClean="0"/>
              <a:t>March</a:t>
            </a:r>
            <a:r>
              <a:rPr lang="pt-PT" dirty="0" smtClean="0"/>
              <a:t> 20, 2006) </a:t>
            </a:r>
            <a:r>
              <a:rPr lang="pt-PT" dirty="0" err="1" smtClean="0"/>
              <a:t>who</a:t>
            </a:r>
            <a:r>
              <a:rPr lang="pt-PT" dirty="0" smtClean="0"/>
              <a:t> </a:t>
            </a:r>
            <a:r>
              <a:rPr lang="pt-PT" dirty="0" err="1" smtClean="0"/>
              <a:t>became</a:t>
            </a:r>
            <a:r>
              <a:rPr lang="pt-PT" dirty="0" smtClean="0"/>
              <a:t> </a:t>
            </a:r>
            <a:r>
              <a:rPr lang="pt-PT" dirty="0" err="1" smtClean="0"/>
              <a:t>infamous</a:t>
            </a:r>
            <a:r>
              <a:rPr lang="pt-PT" dirty="0" smtClean="0"/>
              <a:t> for </a:t>
            </a:r>
            <a:r>
              <a:rPr lang="pt-PT" dirty="0" err="1" smtClean="0"/>
              <a:t>fabricating</a:t>
            </a:r>
            <a:r>
              <a:rPr lang="pt-PT" dirty="0" smtClean="0"/>
              <a:t> a series </a:t>
            </a:r>
            <a:r>
              <a:rPr lang="pt-PT" dirty="0" err="1" smtClean="0"/>
              <a:t>of</a:t>
            </a:r>
            <a:r>
              <a:rPr lang="pt-PT" dirty="0" smtClean="0"/>
              <a:t> </a:t>
            </a:r>
            <a:r>
              <a:rPr lang="pt-PT" dirty="0" err="1" smtClean="0"/>
              <a:t>experiments</a:t>
            </a:r>
            <a:r>
              <a:rPr lang="pt-PT" dirty="0" smtClean="0"/>
              <a:t>, </a:t>
            </a:r>
            <a:r>
              <a:rPr lang="pt-PT" dirty="0" err="1" smtClean="0"/>
              <a:t>which</a:t>
            </a:r>
            <a:r>
              <a:rPr lang="pt-PT" dirty="0" smtClean="0"/>
              <a:t> </a:t>
            </a:r>
            <a:r>
              <a:rPr lang="pt-PT" dirty="0" err="1" smtClean="0"/>
              <a:t>appeared</a:t>
            </a:r>
            <a:r>
              <a:rPr lang="pt-PT" dirty="0" smtClean="0"/>
              <a:t> in </a:t>
            </a:r>
            <a:r>
              <a:rPr lang="pt-PT" dirty="0" err="1" smtClean="0"/>
              <a:t>high-profile</a:t>
            </a:r>
            <a:r>
              <a:rPr lang="pt-PT" dirty="0" smtClean="0"/>
              <a:t> </a:t>
            </a:r>
            <a:r>
              <a:rPr lang="pt-PT" dirty="0" err="1" smtClean="0"/>
              <a:t>journals</a:t>
            </a:r>
            <a:r>
              <a:rPr lang="pt-PT" dirty="0" smtClean="0"/>
              <a:t>, in </a:t>
            </a:r>
            <a:r>
              <a:rPr lang="pt-PT" dirty="0" err="1" smtClean="0"/>
              <a:t>the</a:t>
            </a:r>
            <a:r>
              <a:rPr lang="pt-PT" dirty="0" smtClean="0"/>
              <a:t> </a:t>
            </a:r>
            <a:r>
              <a:rPr lang="pt-PT" dirty="0" err="1" smtClean="0"/>
              <a:t>field</a:t>
            </a:r>
            <a:r>
              <a:rPr lang="pt-PT" dirty="0" smtClean="0"/>
              <a:t> </a:t>
            </a:r>
            <a:r>
              <a:rPr lang="pt-PT" dirty="0" err="1" smtClean="0"/>
              <a:t>of</a:t>
            </a:r>
            <a:r>
              <a:rPr lang="pt-PT" dirty="0" smtClean="0"/>
              <a:t> </a:t>
            </a:r>
            <a:r>
              <a:rPr lang="pt-PT" dirty="0" err="1" smtClean="0"/>
              <a:t>stem</a:t>
            </a:r>
            <a:r>
              <a:rPr lang="pt-PT" dirty="0" smtClean="0"/>
              <a:t> </a:t>
            </a:r>
            <a:r>
              <a:rPr lang="pt-PT" dirty="0" err="1" smtClean="0"/>
              <a:t>cell</a:t>
            </a:r>
            <a:r>
              <a:rPr lang="pt-PT" dirty="0" smtClean="0"/>
              <a:t> research. </a:t>
            </a:r>
            <a:r>
              <a:rPr lang="pt-PT" dirty="0" err="1" smtClean="0"/>
              <a:t>Until</a:t>
            </a:r>
            <a:r>
              <a:rPr lang="pt-PT" dirty="0" smtClean="0"/>
              <a:t> </a:t>
            </a:r>
            <a:r>
              <a:rPr lang="pt-PT" dirty="0" err="1" smtClean="0"/>
              <a:t>November</a:t>
            </a:r>
            <a:r>
              <a:rPr lang="pt-PT" dirty="0" smtClean="0"/>
              <a:t> 2005, </a:t>
            </a:r>
            <a:r>
              <a:rPr lang="pt-PT" dirty="0" err="1" smtClean="0"/>
              <a:t>he</a:t>
            </a:r>
            <a:r>
              <a:rPr lang="pt-PT" dirty="0" smtClean="0"/>
              <a:t> </a:t>
            </a:r>
            <a:r>
              <a:rPr lang="pt-PT" dirty="0" err="1" smtClean="0"/>
              <a:t>was</a:t>
            </a:r>
            <a:r>
              <a:rPr lang="pt-PT" dirty="0" smtClean="0"/>
              <a:t> </a:t>
            </a:r>
            <a:r>
              <a:rPr lang="pt-PT" dirty="0" err="1" smtClean="0"/>
              <a:t>considered</a:t>
            </a:r>
            <a:r>
              <a:rPr lang="pt-PT" dirty="0" smtClean="0"/>
              <a:t> </a:t>
            </a:r>
            <a:r>
              <a:rPr lang="pt-PT" dirty="0" err="1" smtClean="0"/>
              <a:t>one</a:t>
            </a:r>
            <a:r>
              <a:rPr lang="pt-PT" dirty="0" smtClean="0"/>
              <a:t> </a:t>
            </a:r>
            <a:r>
              <a:rPr lang="pt-PT" dirty="0" err="1" smtClean="0"/>
              <a:t>of</a:t>
            </a:r>
            <a:r>
              <a:rPr lang="pt-PT" dirty="0" smtClean="0"/>
              <a:t> </a:t>
            </a:r>
            <a:r>
              <a:rPr lang="pt-PT" dirty="0" err="1" smtClean="0"/>
              <a:t>the</a:t>
            </a:r>
            <a:r>
              <a:rPr lang="pt-PT" dirty="0" smtClean="0"/>
              <a:t> </a:t>
            </a:r>
            <a:r>
              <a:rPr lang="pt-PT" dirty="0" err="1" smtClean="0"/>
              <a:t>pioneering</a:t>
            </a:r>
            <a:r>
              <a:rPr lang="pt-PT" dirty="0" smtClean="0"/>
              <a:t> experts in </a:t>
            </a:r>
            <a:r>
              <a:rPr lang="pt-PT" dirty="0" err="1" smtClean="0"/>
              <a:t>the</a:t>
            </a:r>
            <a:r>
              <a:rPr lang="pt-PT" dirty="0" smtClean="0"/>
              <a:t> </a:t>
            </a:r>
            <a:r>
              <a:rPr lang="pt-PT" dirty="0" err="1" smtClean="0"/>
              <a:t>field</a:t>
            </a:r>
            <a:r>
              <a:rPr lang="pt-PT" dirty="0" smtClean="0"/>
              <a:t>, </a:t>
            </a:r>
            <a:r>
              <a:rPr lang="pt-PT" dirty="0" err="1" smtClean="0"/>
              <a:t>best</a:t>
            </a:r>
            <a:r>
              <a:rPr lang="pt-PT" dirty="0" smtClean="0"/>
              <a:t> </a:t>
            </a:r>
            <a:r>
              <a:rPr lang="pt-PT" dirty="0" err="1" smtClean="0"/>
              <a:t>known</a:t>
            </a:r>
            <a:r>
              <a:rPr lang="pt-PT" dirty="0" smtClean="0"/>
              <a:t> for </a:t>
            </a:r>
            <a:r>
              <a:rPr lang="pt-PT" dirty="0" err="1" smtClean="0"/>
              <a:t>two</a:t>
            </a:r>
            <a:r>
              <a:rPr lang="pt-PT" dirty="0" smtClean="0"/>
              <a:t> </a:t>
            </a:r>
            <a:r>
              <a:rPr lang="pt-PT" dirty="0" err="1" smtClean="0"/>
              <a:t>articles</a:t>
            </a:r>
            <a:r>
              <a:rPr lang="pt-PT" dirty="0" smtClean="0"/>
              <a:t> </a:t>
            </a:r>
            <a:r>
              <a:rPr lang="pt-PT" dirty="0" err="1" smtClean="0"/>
              <a:t>published</a:t>
            </a:r>
            <a:r>
              <a:rPr lang="pt-PT" dirty="0" smtClean="0"/>
              <a:t> in </a:t>
            </a:r>
            <a:r>
              <a:rPr lang="pt-PT" dirty="0" err="1" smtClean="0"/>
              <a:t>the</a:t>
            </a:r>
            <a:r>
              <a:rPr lang="pt-PT" dirty="0" smtClean="0"/>
              <a:t> </a:t>
            </a:r>
            <a:r>
              <a:rPr lang="pt-PT" dirty="0" err="1" smtClean="0"/>
              <a:t>journal</a:t>
            </a:r>
            <a:r>
              <a:rPr lang="pt-PT" dirty="0" smtClean="0"/>
              <a:t> </a:t>
            </a:r>
            <a:r>
              <a:rPr lang="pt-PT" dirty="0" err="1" smtClean="0"/>
              <a:t>Science</a:t>
            </a:r>
            <a:r>
              <a:rPr lang="pt-PT" dirty="0" smtClean="0"/>
              <a:t> in 2004 </a:t>
            </a:r>
            <a:r>
              <a:rPr lang="pt-PT" dirty="0" err="1" smtClean="0"/>
              <a:t>and</a:t>
            </a:r>
            <a:r>
              <a:rPr lang="pt-PT" dirty="0" smtClean="0"/>
              <a:t> 2005 </a:t>
            </a:r>
            <a:r>
              <a:rPr lang="pt-PT" dirty="0" err="1" smtClean="0"/>
              <a:t>where</a:t>
            </a:r>
            <a:r>
              <a:rPr lang="pt-PT" dirty="0" smtClean="0"/>
              <a:t> </a:t>
            </a:r>
            <a:r>
              <a:rPr lang="pt-PT" dirty="0" err="1" smtClean="0"/>
              <a:t>he</a:t>
            </a:r>
            <a:r>
              <a:rPr lang="pt-PT" dirty="0" smtClean="0"/>
              <a:t> </a:t>
            </a:r>
            <a:r>
              <a:rPr lang="pt-PT" dirty="0" err="1" smtClean="0"/>
              <a:t>reported</a:t>
            </a:r>
            <a:r>
              <a:rPr lang="pt-PT" dirty="0" smtClean="0"/>
              <a:t> </a:t>
            </a:r>
            <a:r>
              <a:rPr lang="pt-PT" dirty="0" err="1" smtClean="0"/>
              <a:t>he</a:t>
            </a:r>
            <a:r>
              <a:rPr lang="pt-PT" dirty="0" smtClean="0"/>
              <a:t> </a:t>
            </a:r>
            <a:r>
              <a:rPr lang="pt-PT" dirty="0" err="1" smtClean="0"/>
              <a:t>had</a:t>
            </a:r>
            <a:r>
              <a:rPr lang="pt-PT" dirty="0" smtClean="0"/>
              <a:t> </a:t>
            </a:r>
            <a:r>
              <a:rPr lang="pt-PT" dirty="0" err="1" smtClean="0"/>
              <a:t>succeeded</a:t>
            </a:r>
            <a:r>
              <a:rPr lang="pt-PT" dirty="0" smtClean="0"/>
              <a:t> in </a:t>
            </a:r>
            <a:r>
              <a:rPr lang="pt-PT" dirty="0" err="1" smtClean="0"/>
              <a:t>creating</a:t>
            </a:r>
            <a:r>
              <a:rPr lang="pt-PT" dirty="0" smtClean="0"/>
              <a:t> </a:t>
            </a:r>
            <a:r>
              <a:rPr lang="pt-PT" dirty="0" err="1" smtClean="0"/>
              <a:t>human</a:t>
            </a:r>
            <a:r>
              <a:rPr lang="pt-PT" dirty="0" smtClean="0"/>
              <a:t> </a:t>
            </a:r>
            <a:r>
              <a:rPr lang="pt-PT" dirty="0" err="1" smtClean="0"/>
              <a:t>embryonic</a:t>
            </a:r>
            <a:r>
              <a:rPr lang="pt-PT" dirty="0" smtClean="0"/>
              <a:t> </a:t>
            </a:r>
            <a:r>
              <a:rPr lang="pt-PT" dirty="0" err="1" smtClean="0"/>
              <a:t>stem</a:t>
            </a:r>
            <a:r>
              <a:rPr lang="pt-PT" dirty="0" smtClean="0"/>
              <a:t> </a:t>
            </a:r>
            <a:r>
              <a:rPr lang="pt-PT" dirty="0" err="1" smtClean="0"/>
              <a:t>cells</a:t>
            </a:r>
            <a:r>
              <a:rPr lang="pt-PT" dirty="0" smtClean="0"/>
              <a:t> </a:t>
            </a:r>
            <a:r>
              <a:rPr lang="pt-PT" dirty="0" err="1" smtClean="0"/>
              <a:t>by</a:t>
            </a:r>
            <a:r>
              <a:rPr lang="pt-PT" dirty="0" smtClean="0"/>
              <a:t> </a:t>
            </a:r>
            <a:r>
              <a:rPr lang="pt-PT" dirty="0" err="1" smtClean="0"/>
              <a:t>cloning</a:t>
            </a:r>
            <a:r>
              <a:rPr lang="pt-PT" dirty="0" smtClean="0"/>
              <a:t>. </a:t>
            </a:r>
            <a:r>
              <a:rPr lang="pt-PT" dirty="0" err="1" smtClean="0"/>
              <a:t>He</a:t>
            </a:r>
            <a:r>
              <a:rPr lang="pt-PT" dirty="0" smtClean="0"/>
              <a:t> </a:t>
            </a:r>
            <a:r>
              <a:rPr lang="pt-PT" dirty="0" err="1" smtClean="0"/>
              <a:t>was</a:t>
            </a:r>
            <a:r>
              <a:rPr lang="pt-PT" dirty="0" smtClean="0"/>
              <a:t> </a:t>
            </a:r>
            <a:r>
              <a:rPr lang="pt-PT" dirty="0" err="1" smtClean="0"/>
              <a:t>called</a:t>
            </a:r>
            <a:r>
              <a:rPr lang="pt-PT" dirty="0" smtClean="0"/>
              <a:t> </a:t>
            </a:r>
            <a:r>
              <a:rPr lang="pt-PT" dirty="0" err="1" smtClean="0"/>
              <a:t>the</a:t>
            </a:r>
            <a:r>
              <a:rPr lang="pt-PT" dirty="0" smtClean="0"/>
              <a:t> "</a:t>
            </a:r>
            <a:r>
              <a:rPr lang="pt-PT" dirty="0" err="1" smtClean="0"/>
              <a:t>Pride</a:t>
            </a:r>
            <a:r>
              <a:rPr lang="pt-PT" dirty="0" smtClean="0"/>
              <a:t> </a:t>
            </a:r>
            <a:r>
              <a:rPr lang="pt-PT" dirty="0" err="1" smtClean="0"/>
              <a:t>of</a:t>
            </a:r>
            <a:r>
              <a:rPr lang="pt-PT" dirty="0" smtClean="0"/>
              <a:t> </a:t>
            </a:r>
            <a:r>
              <a:rPr lang="pt-PT" dirty="0" err="1" smtClean="0"/>
              <a:t>Korea</a:t>
            </a:r>
            <a:r>
              <a:rPr lang="pt-PT" dirty="0" smtClean="0"/>
              <a:t>" in </a:t>
            </a:r>
            <a:r>
              <a:rPr lang="pt-PT" dirty="0" err="1" smtClean="0"/>
              <a:t>South</a:t>
            </a:r>
            <a:r>
              <a:rPr lang="pt-PT" dirty="0" smtClean="0"/>
              <a:t> </a:t>
            </a:r>
            <a:r>
              <a:rPr lang="pt-PT" dirty="0" err="1" smtClean="0"/>
              <a:t>Korea</a:t>
            </a:r>
            <a:r>
              <a:rPr lang="pt-PT" dirty="0" smtClean="0"/>
              <a:t>. </a:t>
            </a:r>
            <a:r>
              <a:rPr lang="pt-PT" dirty="0" err="1" smtClean="0"/>
              <a:t>Soon</a:t>
            </a:r>
            <a:r>
              <a:rPr lang="pt-PT" dirty="0" smtClean="0"/>
              <a:t> </a:t>
            </a:r>
            <a:r>
              <a:rPr lang="pt-PT" dirty="0" err="1" smtClean="0"/>
              <a:t>after</a:t>
            </a:r>
            <a:r>
              <a:rPr lang="pt-PT" dirty="0" smtClean="0"/>
              <a:t> </a:t>
            </a:r>
            <a:r>
              <a:rPr lang="pt-PT" dirty="0" err="1" smtClean="0"/>
              <a:t>the</a:t>
            </a:r>
            <a:r>
              <a:rPr lang="pt-PT" dirty="0" smtClean="0"/>
              <a:t> </a:t>
            </a:r>
            <a:r>
              <a:rPr lang="pt-PT" dirty="0" err="1" smtClean="0"/>
              <a:t>first</a:t>
            </a:r>
            <a:r>
              <a:rPr lang="pt-PT" dirty="0" smtClean="0"/>
              <a:t> </a:t>
            </a:r>
            <a:r>
              <a:rPr lang="pt-PT" dirty="0" err="1" smtClean="0"/>
              <a:t>paper</a:t>
            </a:r>
            <a:r>
              <a:rPr lang="pt-PT" dirty="0" smtClean="0"/>
              <a:t> </a:t>
            </a:r>
            <a:r>
              <a:rPr lang="pt-PT" dirty="0" err="1" smtClean="0"/>
              <a:t>was</a:t>
            </a:r>
            <a:r>
              <a:rPr lang="pt-PT" dirty="0" smtClean="0"/>
              <a:t> </a:t>
            </a:r>
            <a:r>
              <a:rPr lang="pt-PT" dirty="0" err="1" smtClean="0"/>
              <a:t>released</a:t>
            </a:r>
            <a:r>
              <a:rPr lang="pt-PT" dirty="0" smtClean="0"/>
              <a:t>, </a:t>
            </a:r>
            <a:r>
              <a:rPr lang="pt-PT" dirty="0" err="1" smtClean="0"/>
              <a:t>however</a:t>
            </a:r>
            <a:r>
              <a:rPr lang="pt-PT" dirty="0" smtClean="0"/>
              <a:t>, </a:t>
            </a:r>
            <a:r>
              <a:rPr lang="pt-PT" dirty="0" err="1" smtClean="0"/>
              <a:t>an</a:t>
            </a:r>
            <a:r>
              <a:rPr lang="pt-PT" dirty="0" smtClean="0"/>
              <a:t> </a:t>
            </a:r>
            <a:r>
              <a:rPr lang="pt-PT" dirty="0" err="1" smtClean="0"/>
              <a:t>article</a:t>
            </a:r>
            <a:r>
              <a:rPr lang="pt-PT" dirty="0" smtClean="0"/>
              <a:t> in </a:t>
            </a:r>
            <a:r>
              <a:rPr lang="pt-PT" dirty="0" err="1" smtClean="0"/>
              <a:t>the</a:t>
            </a:r>
            <a:r>
              <a:rPr lang="pt-PT" dirty="0" smtClean="0"/>
              <a:t> </a:t>
            </a:r>
            <a:r>
              <a:rPr lang="pt-PT" dirty="0" err="1" smtClean="0"/>
              <a:t>journal</a:t>
            </a:r>
            <a:r>
              <a:rPr lang="pt-PT" dirty="0" smtClean="0"/>
              <a:t> </a:t>
            </a:r>
            <a:r>
              <a:rPr lang="pt-PT" dirty="0" err="1" smtClean="0"/>
              <a:t>Nature</a:t>
            </a:r>
            <a:r>
              <a:rPr lang="pt-PT" dirty="0" smtClean="0"/>
              <a:t> </a:t>
            </a:r>
            <a:r>
              <a:rPr lang="pt-PT" dirty="0" err="1" smtClean="0"/>
              <a:t>charged</a:t>
            </a:r>
            <a:r>
              <a:rPr lang="pt-PT" dirty="0" smtClean="0"/>
              <a:t> </a:t>
            </a:r>
            <a:r>
              <a:rPr lang="pt-PT" dirty="0" err="1" smtClean="0"/>
              <a:t>Hwang</a:t>
            </a:r>
            <a:r>
              <a:rPr lang="pt-PT" dirty="0" smtClean="0"/>
              <a:t> </a:t>
            </a:r>
            <a:r>
              <a:rPr lang="pt-PT" dirty="0" err="1" smtClean="0"/>
              <a:t>with</a:t>
            </a:r>
            <a:r>
              <a:rPr lang="pt-PT" dirty="0" smtClean="0"/>
              <a:t> </a:t>
            </a:r>
            <a:r>
              <a:rPr lang="pt-PT" dirty="0" err="1" smtClean="0"/>
              <a:t>having</a:t>
            </a:r>
            <a:r>
              <a:rPr lang="pt-PT" dirty="0" smtClean="0"/>
              <a:t> </a:t>
            </a:r>
            <a:r>
              <a:rPr lang="pt-PT" dirty="0" err="1" smtClean="0"/>
              <a:t>committed</a:t>
            </a:r>
            <a:r>
              <a:rPr lang="pt-PT" dirty="0" smtClean="0"/>
              <a:t> </a:t>
            </a:r>
            <a:r>
              <a:rPr lang="pt-PT" dirty="0" err="1" smtClean="0"/>
              <a:t>ethical</a:t>
            </a:r>
            <a:r>
              <a:rPr lang="pt-PT" dirty="0" smtClean="0"/>
              <a:t> </a:t>
            </a:r>
            <a:r>
              <a:rPr lang="pt-PT" dirty="0" err="1" smtClean="0"/>
              <a:t>violations</a:t>
            </a:r>
            <a:r>
              <a:rPr lang="pt-PT" dirty="0" smtClean="0"/>
              <a:t> </a:t>
            </a:r>
            <a:r>
              <a:rPr lang="pt-PT" dirty="0" err="1" smtClean="0"/>
              <a:t>by</a:t>
            </a:r>
            <a:r>
              <a:rPr lang="pt-PT" dirty="0" smtClean="0"/>
              <a:t> </a:t>
            </a:r>
            <a:r>
              <a:rPr lang="pt-PT" dirty="0" err="1" smtClean="0"/>
              <a:t>using</a:t>
            </a:r>
            <a:r>
              <a:rPr lang="pt-PT" dirty="0" smtClean="0"/>
              <a:t> </a:t>
            </a:r>
            <a:r>
              <a:rPr lang="pt-PT" dirty="0" err="1" smtClean="0"/>
              <a:t>eggs</a:t>
            </a:r>
            <a:r>
              <a:rPr lang="pt-PT" dirty="0" smtClean="0"/>
              <a:t> </a:t>
            </a:r>
            <a:r>
              <a:rPr lang="pt-PT" dirty="0" err="1" smtClean="0"/>
              <a:t>from</a:t>
            </a:r>
            <a:r>
              <a:rPr lang="pt-PT" dirty="0" smtClean="0"/>
              <a:t> </a:t>
            </a:r>
            <a:r>
              <a:rPr lang="pt-PT" dirty="0" err="1" smtClean="0"/>
              <a:t>his</a:t>
            </a:r>
            <a:r>
              <a:rPr lang="pt-PT" dirty="0" smtClean="0"/>
              <a:t> </a:t>
            </a:r>
            <a:r>
              <a:rPr lang="pt-PT" dirty="0" err="1" smtClean="0"/>
              <a:t>graduate</a:t>
            </a:r>
            <a:r>
              <a:rPr lang="pt-PT" dirty="0" smtClean="0"/>
              <a:t> </a:t>
            </a:r>
            <a:r>
              <a:rPr lang="pt-PT" dirty="0" err="1" smtClean="0"/>
              <a:t>students</a:t>
            </a:r>
            <a:r>
              <a:rPr lang="pt-PT" dirty="0" smtClean="0"/>
              <a:t> </a:t>
            </a:r>
            <a:r>
              <a:rPr lang="pt-PT" dirty="0" err="1" smtClean="0"/>
              <a:t>and</a:t>
            </a:r>
            <a:r>
              <a:rPr lang="pt-PT" dirty="0" smtClean="0"/>
              <a:t> </a:t>
            </a:r>
            <a:r>
              <a:rPr lang="pt-PT" dirty="0" err="1" smtClean="0"/>
              <a:t>from</a:t>
            </a:r>
            <a:r>
              <a:rPr lang="pt-PT" dirty="0" smtClean="0"/>
              <a:t> </a:t>
            </a:r>
            <a:r>
              <a:rPr lang="pt-PT" dirty="0" err="1" smtClean="0"/>
              <a:t>the</a:t>
            </a:r>
            <a:r>
              <a:rPr lang="pt-PT" dirty="0" smtClean="0"/>
              <a:t> </a:t>
            </a:r>
            <a:r>
              <a:rPr lang="pt-PT" dirty="0" err="1" smtClean="0"/>
              <a:t>black</a:t>
            </a:r>
            <a:r>
              <a:rPr lang="pt-PT" dirty="0" smtClean="0"/>
              <a:t> </a:t>
            </a:r>
            <a:r>
              <a:rPr lang="pt-PT" dirty="0" err="1" smtClean="0"/>
              <a:t>market.Although</a:t>
            </a:r>
            <a:r>
              <a:rPr lang="pt-PT" dirty="0" smtClean="0"/>
              <a:t> </a:t>
            </a:r>
            <a:r>
              <a:rPr lang="pt-PT" dirty="0" err="1" smtClean="0"/>
              <a:t>he</a:t>
            </a:r>
            <a:r>
              <a:rPr lang="pt-PT" dirty="0" smtClean="0"/>
              <a:t> </a:t>
            </a:r>
            <a:r>
              <a:rPr lang="pt-PT" dirty="0" err="1" smtClean="0"/>
              <a:t>denied</a:t>
            </a:r>
            <a:r>
              <a:rPr lang="pt-PT" dirty="0" smtClean="0"/>
              <a:t> </a:t>
            </a:r>
            <a:r>
              <a:rPr lang="pt-PT" dirty="0" err="1" smtClean="0"/>
              <a:t>the</a:t>
            </a:r>
            <a:r>
              <a:rPr lang="pt-PT" dirty="0" smtClean="0"/>
              <a:t> charges </a:t>
            </a:r>
            <a:r>
              <a:rPr lang="pt-PT" dirty="0" err="1" smtClean="0"/>
              <a:t>at</a:t>
            </a:r>
            <a:r>
              <a:rPr lang="pt-PT" dirty="0" smtClean="0"/>
              <a:t> </a:t>
            </a:r>
            <a:r>
              <a:rPr lang="pt-PT" dirty="0" err="1" smtClean="0"/>
              <a:t>first</a:t>
            </a:r>
            <a:r>
              <a:rPr lang="pt-PT" dirty="0" smtClean="0"/>
              <a:t>, </a:t>
            </a:r>
            <a:r>
              <a:rPr lang="pt-PT" dirty="0" err="1" smtClean="0"/>
              <a:t>Hwang</a:t>
            </a:r>
            <a:r>
              <a:rPr lang="pt-PT" dirty="0" smtClean="0"/>
              <a:t> </a:t>
            </a:r>
            <a:r>
              <a:rPr lang="pt-PT" dirty="0" err="1" smtClean="0"/>
              <a:t>admitted</a:t>
            </a:r>
            <a:r>
              <a:rPr lang="pt-PT" dirty="0" smtClean="0"/>
              <a:t> </a:t>
            </a:r>
            <a:r>
              <a:rPr lang="pt-PT" dirty="0" err="1" smtClean="0"/>
              <a:t>the</a:t>
            </a:r>
            <a:r>
              <a:rPr lang="pt-PT" dirty="0" smtClean="0"/>
              <a:t> </a:t>
            </a:r>
            <a:r>
              <a:rPr lang="pt-PT" dirty="0" err="1" smtClean="0"/>
              <a:t>allegations</a:t>
            </a:r>
            <a:r>
              <a:rPr lang="pt-PT" dirty="0" smtClean="0"/>
              <a:t> </a:t>
            </a:r>
            <a:r>
              <a:rPr lang="pt-PT" dirty="0" err="1" smtClean="0"/>
              <a:t>were</a:t>
            </a:r>
            <a:r>
              <a:rPr lang="pt-PT" dirty="0" smtClean="0"/>
              <a:t> </a:t>
            </a:r>
            <a:r>
              <a:rPr lang="pt-PT" dirty="0" err="1" smtClean="0"/>
              <a:t>true</a:t>
            </a:r>
            <a:r>
              <a:rPr lang="pt-PT" dirty="0" smtClean="0"/>
              <a:t> in </a:t>
            </a:r>
            <a:r>
              <a:rPr lang="pt-PT" dirty="0" err="1" smtClean="0"/>
              <a:t>November</a:t>
            </a:r>
            <a:r>
              <a:rPr lang="pt-PT" dirty="0" smtClean="0"/>
              <a:t> 2005. </a:t>
            </a:r>
            <a:r>
              <a:rPr lang="pt-PT" dirty="0" err="1" smtClean="0"/>
              <a:t>Shortly</a:t>
            </a:r>
            <a:r>
              <a:rPr lang="pt-PT" dirty="0" smtClean="0"/>
              <a:t> </a:t>
            </a:r>
            <a:r>
              <a:rPr lang="pt-PT" dirty="0" err="1" smtClean="0"/>
              <a:t>after</a:t>
            </a:r>
            <a:r>
              <a:rPr lang="pt-PT" dirty="0" smtClean="0"/>
              <a:t> </a:t>
            </a:r>
            <a:r>
              <a:rPr lang="pt-PT" dirty="0" err="1" smtClean="0"/>
              <a:t>that</a:t>
            </a:r>
            <a:r>
              <a:rPr lang="pt-PT" dirty="0" smtClean="0"/>
              <a:t> </a:t>
            </a:r>
            <a:r>
              <a:rPr lang="pt-PT" dirty="0" err="1" smtClean="0"/>
              <a:t>his</a:t>
            </a:r>
            <a:r>
              <a:rPr lang="pt-PT" dirty="0" smtClean="0"/>
              <a:t> </a:t>
            </a:r>
            <a:r>
              <a:rPr lang="pt-PT" dirty="0" err="1" smtClean="0"/>
              <a:t>human</a:t>
            </a:r>
            <a:r>
              <a:rPr lang="pt-PT" dirty="0" smtClean="0"/>
              <a:t> </a:t>
            </a:r>
            <a:r>
              <a:rPr lang="pt-PT" dirty="0" err="1" smtClean="0"/>
              <a:t>cloning</a:t>
            </a:r>
            <a:r>
              <a:rPr lang="pt-PT" dirty="0" smtClean="0"/>
              <a:t> </a:t>
            </a:r>
            <a:r>
              <a:rPr lang="pt-PT" dirty="0" err="1" smtClean="0"/>
              <a:t>experiments</a:t>
            </a:r>
            <a:r>
              <a:rPr lang="pt-PT" dirty="0" smtClean="0"/>
              <a:t> </a:t>
            </a:r>
            <a:r>
              <a:rPr lang="pt-PT" dirty="0" err="1" smtClean="0"/>
              <a:t>were</a:t>
            </a:r>
            <a:r>
              <a:rPr lang="pt-PT" dirty="0" smtClean="0"/>
              <a:t> </a:t>
            </a:r>
            <a:r>
              <a:rPr lang="pt-PT" dirty="0" err="1" smtClean="0"/>
              <a:t>revealed</a:t>
            </a:r>
            <a:r>
              <a:rPr lang="pt-PT" dirty="0" smtClean="0"/>
              <a:t> to </a:t>
            </a:r>
            <a:r>
              <a:rPr lang="pt-PT" dirty="0" err="1" smtClean="0"/>
              <a:t>be</a:t>
            </a:r>
            <a:r>
              <a:rPr lang="pt-PT" dirty="0" smtClean="0"/>
              <a:t> </a:t>
            </a:r>
            <a:r>
              <a:rPr lang="pt-PT" dirty="0" err="1" smtClean="0"/>
              <a:t>fraudulent</a:t>
            </a:r>
            <a:r>
              <a:rPr lang="pt-PT" dirty="0" smtClean="0"/>
              <a:t>. </a:t>
            </a:r>
            <a:r>
              <a:rPr lang="pt-PT" dirty="0" err="1" smtClean="0"/>
              <a:t>On</a:t>
            </a:r>
            <a:r>
              <a:rPr lang="pt-PT" dirty="0" smtClean="0"/>
              <a:t> </a:t>
            </a:r>
            <a:r>
              <a:rPr lang="pt-PT" dirty="0" err="1" smtClean="0"/>
              <a:t>May</a:t>
            </a:r>
            <a:r>
              <a:rPr lang="pt-PT" dirty="0" smtClean="0"/>
              <a:t> 12, 2006, </a:t>
            </a:r>
            <a:r>
              <a:rPr lang="pt-PT" dirty="0" err="1" smtClean="0"/>
              <a:t>Hwang</a:t>
            </a:r>
            <a:r>
              <a:rPr lang="pt-PT" dirty="0" smtClean="0"/>
              <a:t> </a:t>
            </a:r>
            <a:r>
              <a:rPr lang="pt-PT" dirty="0" err="1" smtClean="0"/>
              <a:t>was</a:t>
            </a:r>
            <a:r>
              <a:rPr lang="pt-PT" dirty="0" smtClean="0"/>
              <a:t> </a:t>
            </a:r>
            <a:r>
              <a:rPr lang="pt-PT" dirty="0" err="1" smtClean="0"/>
              <a:t>charged</a:t>
            </a:r>
            <a:r>
              <a:rPr lang="pt-PT" dirty="0" smtClean="0"/>
              <a:t> </a:t>
            </a:r>
            <a:r>
              <a:rPr lang="pt-PT" dirty="0" err="1" smtClean="0"/>
              <a:t>with</a:t>
            </a:r>
            <a:r>
              <a:rPr lang="pt-PT" dirty="0" smtClean="0"/>
              <a:t> </a:t>
            </a:r>
            <a:r>
              <a:rPr lang="pt-PT" dirty="0" err="1" smtClean="0"/>
              <a:t>embezzlement</a:t>
            </a:r>
            <a:r>
              <a:rPr lang="pt-PT" dirty="0" smtClean="0"/>
              <a:t> </a:t>
            </a:r>
            <a:r>
              <a:rPr lang="pt-PT" dirty="0" err="1" smtClean="0"/>
              <a:t>and</a:t>
            </a:r>
            <a:r>
              <a:rPr lang="pt-PT" dirty="0" smtClean="0"/>
              <a:t> </a:t>
            </a:r>
            <a:r>
              <a:rPr lang="pt-PT" dirty="0" err="1" smtClean="0"/>
              <a:t>bioethics</a:t>
            </a:r>
            <a:r>
              <a:rPr lang="pt-PT" dirty="0" smtClean="0"/>
              <a:t> </a:t>
            </a:r>
            <a:r>
              <a:rPr lang="pt-PT" dirty="0" err="1" smtClean="0"/>
              <a:t>law</a:t>
            </a:r>
            <a:r>
              <a:rPr lang="pt-PT" dirty="0" smtClean="0"/>
              <a:t> </a:t>
            </a:r>
            <a:r>
              <a:rPr lang="pt-PT" dirty="0" err="1" smtClean="0"/>
              <a:t>violations</a:t>
            </a:r>
            <a:r>
              <a:rPr lang="pt-PT" dirty="0" smtClean="0"/>
              <a:t> </a:t>
            </a:r>
            <a:r>
              <a:rPr lang="pt-PT" dirty="0" err="1" smtClean="0"/>
              <a:t>after</a:t>
            </a:r>
            <a:r>
              <a:rPr lang="pt-PT" dirty="0" smtClean="0"/>
              <a:t> </a:t>
            </a:r>
            <a:r>
              <a:rPr lang="pt-PT" dirty="0" err="1" smtClean="0"/>
              <a:t>it</a:t>
            </a:r>
            <a:r>
              <a:rPr lang="pt-PT" dirty="0" smtClean="0"/>
              <a:t> </a:t>
            </a:r>
            <a:r>
              <a:rPr lang="pt-PT" dirty="0" err="1" smtClean="0"/>
              <a:t>emerged</a:t>
            </a:r>
            <a:r>
              <a:rPr lang="pt-PT" dirty="0" smtClean="0"/>
              <a:t> </a:t>
            </a:r>
            <a:r>
              <a:rPr lang="pt-PT" dirty="0" err="1" smtClean="0"/>
              <a:t>much</a:t>
            </a:r>
            <a:r>
              <a:rPr lang="pt-PT" dirty="0" smtClean="0"/>
              <a:t> </a:t>
            </a:r>
            <a:r>
              <a:rPr lang="pt-PT" dirty="0" err="1" smtClean="0"/>
              <a:t>of</a:t>
            </a:r>
            <a:r>
              <a:rPr lang="pt-PT" dirty="0" smtClean="0"/>
              <a:t> </a:t>
            </a:r>
            <a:r>
              <a:rPr lang="pt-PT" dirty="0" err="1" smtClean="0"/>
              <a:t>his</a:t>
            </a:r>
            <a:r>
              <a:rPr lang="pt-PT" dirty="0" smtClean="0"/>
              <a:t> </a:t>
            </a:r>
            <a:r>
              <a:rPr lang="pt-PT" dirty="0" err="1" smtClean="0"/>
              <a:t>stem</a:t>
            </a:r>
            <a:r>
              <a:rPr lang="pt-PT" dirty="0" smtClean="0"/>
              <a:t> </a:t>
            </a:r>
            <a:r>
              <a:rPr lang="pt-PT" dirty="0" err="1" smtClean="0"/>
              <a:t>cell</a:t>
            </a:r>
            <a:r>
              <a:rPr lang="pt-PT" dirty="0" smtClean="0"/>
              <a:t> research </a:t>
            </a:r>
            <a:r>
              <a:rPr lang="pt-PT" dirty="0" err="1" smtClean="0"/>
              <a:t>had</a:t>
            </a:r>
            <a:r>
              <a:rPr lang="pt-PT" dirty="0" smtClean="0"/>
              <a:t> </a:t>
            </a:r>
            <a:r>
              <a:rPr lang="pt-PT" dirty="0" err="1" smtClean="0"/>
              <a:t>been</a:t>
            </a:r>
            <a:r>
              <a:rPr lang="pt-PT" dirty="0" smtClean="0"/>
              <a:t> </a:t>
            </a:r>
            <a:r>
              <a:rPr lang="pt-PT" dirty="0" err="1" smtClean="0"/>
              <a:t>faked</a:t>
            </a:r>
            <a:r>
              <a:rPr lang="pt-PT" dirty="0" smtClean="0"/>
              <a:t>. </a:t>
            </a:r>
            <a:r>
              <a:rPr lang="pt-PT" dirty="0" err="1" smtClean="0"/>
              <a:t>The</a:t>
            </a:r>
            <a:r>
              <a:rPr lang="pt-PT" dirty="0" smtClean="0"/>
              <a:t> </a:t>
            </a:r>
            <a:r>
              <a:rPr lang="pt-PT" dirty="0" err="1" smtClean="0"/>
              <a:t>Korea</a:t>
            </a:r>
            <a:r>
              <a:rPr lang="pt-PT" dirty="0" smtClean="0"/>
              <a:t> Times </a:t>
            </a:r>
            <a:r>
              <a:rPr lang="pt-PT" dirty="0" err="1" smtClean="0"/>
              <a:t>reported</a:t>
            </a:r>
            <a:r>
              <a:rPr lang="pt-PT" dirty="0" smtClean="0"/>
              <a:t> </a:t>
            </a:r>
            <a:r>
              <a:rPr lang="pt-PT" dirty="0" err="1" smtClean="0"/>
              <a:t>on</a:t>
            </a:r>
            <a:r>
              <a:rPr lang="pt-PT" dirty="0" smtClean="0"/>
              <a:t> </a:t>
            </a:r>
            <a:r>
              <a:rPr lang="pt-PT" dirty="0" err="1" smtClean="0"/>
              <a:t>June</a:t>
            </a:r>
            <a:r>
              <a:rPr lang="pt-PT" dirty="0" smtClean="0"/>
              <a:t> 10, 2007, </a:t>
            </a:r>
            <a:r>
              <a:rPr lang="pt-PT" dirty="0" err="1" smtClean="0"/>
              <a:t>that</a:t>
            </a:r>
            <a:r>
              <a:rPr lang="pt-PT" dirty="0" smtClean="0"/>
              <a:t> Seoul </a:t>
            </a:r>
            <a:r>
              <a:rPr lang="pt-PT" dirty="0" err="1" smtClean="0"/>
              <a:t>National</a:t>
            </a:r>
            <a:r>
              <a:rPr lang="pt-PT" dirty="0" smtClean="0"/>
              <a:t> </a:t>
            </a:r>
            <a:r>
              <a:rPr lang="pt-PT" dirty="0" err="1" smtClean="0"/>
              <a:t>University</a:t>
            </a:r>
            <a:r>
              <a:rPr lang="pt-PT" dirty="0" smtClean="0"/>
              <a:t> </a:t>
            </a:r>
            <a:r>
              <a:rPr lang="pt-PT" dirty="0" err="1" smtClean="0"/>
              <a:t>fired</a:t>
            </a:r>
            <a:r>
              <a:rPr lang="pt-PT" dirty="0" smtClean="0"/>
              <a:t> </a:t>
            </a:r>
            <a:r>
              <a:rPr lang="pt-PT" dirty="0" err="1" smtClean="0"/>
              <a:t>him</a:t>
            </a:r>
            <a:r>
              <a:rPr lang="pt-PT" dirty="0" smtClean="0"/>
              <a:t>, </a:t>
            </a:r>
            <a:r>
              <a:rPr lang="pt-PT" dirty="0" err="1" smtClean="0"/>
              <a:t>and</a:t>
            </a:r>
            <a:r>
              <a:rPr lang="pt-PT" dirty="0" smtClean="0"/>
              <a:t> </a:t>
            </a:r>
            <a:r>
              <a:rPr lang="pt-PT" dirty="0" err="1" smtClean="0"/>
              <a:t>the</a:t>
            </a:r>
            <a:r>
              <a:rPr lang="pt-PT" dirty="0" smtClean="0"/>
              <a:t> </a:t>
            </a:r>
            <a:r>
              <a:rPr lang="pt-PT" dirty="0" err="1" smtClean="0"/>
              <a:t>South</a:t>
            </a:r>
            <a:r>
              <a:rPr lang="pt-PT" dirty="0" smtClean="0"/>
              <a:t> </a:t>
            </a:r>
            <a:r>
              <a:rPr lang="pt-PT" dirty="0" err="1" smtClean="0"/>
              <a:t>Korean</a:t>
            </a:r>
            <a:r>
              <a:rPr lang="pt-PT" dirty="0" smtClean="0"/>
              <a:t> </a:t>
            </a:r>
            <a:r>
              <a:rPr lang="pt-PT" dirty="0" err="1" smtClean="0"/>
              <a:t>government</a:t>
            </a:r>
            <a:r>
              <a:rPr lang="pt-PT" dirty="0" smtClean="0"/>
              <a:t> </a:t>
            </a:r>
            <a:r>
              <a:rPr lang="pt-PT" dirty="0" err="1" smtClean="0"/>
              <a:t>canceled</a:t>
            </a:r>
            <a:r>
              <a:rPr lang="pt-PT" dirty="0" smtClean="0"/>
              <a:t> </a:t>
            </a:r>
            <a:r>
              <a:rPr lang="pt-PT" dirty="0" err="1" smtClean="0"/>
              <a:t>his</a:t>
            </a:r>
            <a:r>
              <a:rPr lang="pt-PT" dirty="0" smtClean="0"/>
              <a:t> financial </a:t>
            </a:r>
            <a:r>
              <a:rPr lang="pt-PT" dirty="0" err="1" smtClean="0"/>
              <a:t>support</a:t>
            </a:r>
            <a:r>
              <a:rPr lang="pt-PT" dirty="0" smtClean="0"/>
              <a:t> </a:t>
            </a:r>
            <a:r>
              <a:rPr lang="pt-PT" dirty="0" err="1" smtClean="0"/>
              <a:t>and</a:t>
            </a:r>
            <a:r>
              <a:rPr lang="pt-PT" dirty="0" smtClean="0"/>
              <a:t> </a:t>
            </a:r>
            <a:r>
              <a:rPr lang="pt-PT" dirty="0" err="1" smtClean="0"/>
              <a:t>barred</a:t>
            </a:r>
            <a:r>
              <a:rPr lang="pt-PT" dirty="0" smtClean="0"/>
              <a:t> </a:t>
            </a:r>
            <a:r>
              <a:rPr lang="pt-PT" dirty="0" err="1" smtClean="0"/>
              <a:t>him</a:t>
            </a:r>
            <a:r>
              <a:rPr lang="pt-PT" dirty="0" smtClean="0"/>
              <a:t> </a:t>
            </a:r>
            <a:r>
              <a:rPr lang="pt-PT" dirty="0" err="1" smtClean="0"/>
              <a:t>from</a:t>
            </a:r>
            <a:r>
              <a:rPr lang="pt-PT" dirty="0" smtClean="0"/>
              <a:t> </a:t>
            </a:r>
            <a:r>
              <a:rPr lang="pt-PT" dirty="0" err="1" smtClean="0"/>
              <a:t>engaging</a:t>
            </a:r>
            <a:r>
              <a:rPr lang="pt-PT" dirty="0" smtClean="0"/>
              <a:t> in </a:t>
            </a:r>
            <a:r>
              <a:rPr lang="pt-PT" dirty="0" err="1" smtClean="0"/>
              <a:t>stem</a:t>
            </a:r>
            <a:r>
              <a:rPr lang="pt-PT" dirty="0" smtClean="0"/>
              <a:t> </a:t>
            </a:r>
            <a:r>
              <a:rPr lang="pt-PT" dirty="0" err="1" smtClean="0"/>
              <a:t>cell</a:t>
            </a:r>
            <a:r>
              <a:rPr lang="pt-PT" dirty="0" smtClean="0"/>
              <a:t> research. </a:t>
            </a:r>
            <a:r>
              <a:rPr lang="pt-PT" dirty="0" err="1" smtClean="0"/>
              <a:t>While</a:t>
            </a:r>
            <a:r>
              <a:rPr lang="pt-PT" dirty="0" smtClean="0"/>
              <a:t> </a:t>
            </a:r>
            <a:r>
              <a:rPr lang="pt-PT" dirty="0" err="1" smtClean="0"/>
              <a:t>being</a:t>
            </a:r>
            <a:r>
              <a:rPr lang="pt-PT" dirty="0" smtClean="0"/>
              <a:t> </a:t>
            </a:r>
            <a:r>
              <a:rPr lang="pt-PT" dirty="0" err="1" smtClean="0"/>
              <a:t>charged</a:t>
            </a:r>
            <a:r>
              <a:rPr lang="pt-PT" dirty="0" smtClean="0"/>
              <a:t> </a:t>
            </a:r>
            <a:r>
              <a:rPr lang="pt-PT" dirty="0" err="1" smtClean="0"/>
              <a:t>with</a:t>
            </a:r>
            <a:r>
              <a:rPr lang="pt-PT" dirty="0" smtClean="0"/>
              <a:t> </a:t>
            </a:r>
            <a:r>
              <a:rPr lang="pt-PT" dirty="0" err="1" smtClean="0"/>
              <a:t>fraud</a:t>
            </a:r>
            <a:r>
              <a:rPr lang="pt-PT" dirty="0" smtClean="0"/>
              <a:t> </a:t>
            </a:r>
            <a:r>
              <a:rPr lang="pt-PT" dirty="0" err="1" smtClean="0"/>
              <a:t>and</a:t>
            </a:r>
            <a:r>
              <a:rPr lang="pt-PT" dirty="0" smtClean="0"/>
              <a:t> </a:t>
            </a:r>
            <a:r>
              <a:rPr lang="pt-PT" dirty="0" err="1" smtClean="0"/>
              <a:t>embezzlement</a:t>
            </a:r>
            <a:r>
              <a:rPr lang="pt-PT" dirty="0" smtClean="0"/>
              <a:t>, </a:t>
            </a:r>
            <a:r>
              <a:rPr lang="pt-PT" dirty="0" err="1" smtClean="0"/>
              <a:t>he</a:t>
            </a:r>
            <a:r>
              <a:rPr lang="pt-PT" dirty="0" smtClean="0"/>
              <a:t> </a:t>
            </a:r>
            <a:r>
              <a:rPr lang="pt-PT" dirty="0" err="1" smtClean="0"/>
              <a:t>has</a:t>
            </a:r>
            <a:r>
              <a:rPr lang="pt-PT" dirty="0" smtClean="0"/>
              <a:t> </a:t>
            </a:r>
            <a:r>
              <a:rPr lang="pt-PT" dirty="0" err="1" smtClean="0"/>
              <a:t>kept</a:t>
            </a:r>
            <a:r>
              <a:rPr lang="pt-PT" dirty="0" smtClean="0"/>
              <a:t> a </a:t>
            </a:r>
            <a:r>
              <a:rPr lang="pt-PT" dirty="0" err="1" smtClean="0"/>
              <a:t>relatively</a:t>
            </a:r>
            <a:r>
              <a:rPr lang="pt-PT" dirty="0" smtClean="0"/>
              <a:t> </a:t>
            </a:r>
            <a:r>
              <a:rPr lang="pt-PT" dirty="0" err="1" smtClean="0"/>
              <a:t>low</a:t>
            </a:r>
            <a:r>
              <a:rPr lang="pt-PT" dirty="0" smtClean="0"/>
              <a:t> </a:t>
            </a:r>
            <a:r>
              <a:rPr lang="pt-PT" dirty="0" err="1" smtClean="0"/>
              <a:t>profile</a:t>
            </a:r>
            <a:r>
              <a:rPr lang="pt-PT" dirty="0" smtClean="0"/>
              <a:t> </a:t>
            </a:r>
            <a:r>
              <a:rPr lang="pt-PT" dirty="0" err="1" smtClean="0"/>
              <a:t>at</a:t>
            </a:r>
            <a:r>
              <a:rPr lang="pt-PT" dirty="0" smtClean="0"/>
              <a:t> </a:t>
            </a:r>
            <a:r>
              <a:rPr lang="pt-PT" dirty="0" err="1" smtClean="0"/>
              <a:t>the</a:t>
            </a:r>
            <a:r>
              <a:rPr lang="pt-PT" dirty="0" smtClean="0"/>
              <a:t> </a:t>
            </a:r>
            <a:r>
              <a:rPr lang="pt-PT" dirty="0" err="1" smtClean="0"/>
              <a:t>Sooam</a:t>
            </a:r>
            <a:r>
              <a:rPr lang="pt-PT" dirty="0" smtClean="0"/>
              <a:t> </a:t>
            </a:r>
            <a:r>
              <a:rPr lang="pt-PT" dirty="0" err="1" smtClean="0"/>
              <a:t>Bioengineering</a:t>
            </a:r>
            <a:r>
              <a:rPr lang="pt-PT" dirty="0" smtClean="0"/>
              <a:t> Research </a:t>
            </a:r>
            <a:r>
              <a:rPr lang="pt-PT" dirty="0" err="1" smtClean="0"/>
              <a:t>Institute</a:t>
            </a:r>
            <a:r>
              <a:rPr lang="pt-PT" dirty="0" smtClean="0"/>
              <a:t> in </a:t>
            </a:r>
            <a:r>
              <a:rPr lang="pt-PT" dirty="0" err="1" smtClean="0"/>
              <a:t>Yongin</a:t>
            </a:r>
            <a:r>
              <a:rPr lang="pt-PT" dirty="0" smtClean="0"/>
              <a:t>, </a:t>
            </a:r>
            <a:r>
              <a:rPr lang="pt-PT" dirty="0" err="1" smtClean="0"/>
              <a:t>Gyeonggi</a:t>
            </a:r>
            <a:r>
              <a:rPr lang="pt-PT" dirty="0" smtClean="0"/>
              <a:t> </a:t>
            </a:r>
            <a:r>
              <a:rPr lang="pt-PT" dirty="0" err="1" smtClean="0"/>
              <a:t>Province</a:t>
            </a:r>
            <a:r>
              <a:rPr lang="pt-PT" dirty="0" smtClean="0"/>
              <a:t>, </a:t>
            </a:r>
            <a:r>
              <a:rPr lang="pt-PT" dirty="0" err="1" smtClean="0"/>
              <a:t>where</a:t>
            </a:r>
            <a:r>
              <a:rPr lang="pt-PT" dirty="0" smtClean="0"/>
              <a:t> </a:t>
            </a:r>
            <a:r>
              <a:rPr lang="pt-PT" dirty="0" err="1" smtClean="0"/>
              <a:t>he</a:t>
            </a:r>
            <a:r>
              <a:rPr lang="pt-PT" dirty="0" smtClean="0"/>
              <a:t> </a:t>
            </a:r>
            <a:r>
              <a:rPr lang="pt-PT" dirty="0" err="1" smtClean="0"/>
              <a:t>currently</a:t>
            </a:r>
            <a:r>
              <a:rPr lang="pt-PT" dirty="0" smtClean="0"/>
              <a:t> leads research </a:t>
            </a:r>
            <a:r>
              <a:rPr lang="pt-PT" dirty="0" err="1" smtClean="0"/>
              <a:t>efforts</a:t>
            </a:r>
            <a:r>
              <a:rPr lang="pt-PT" dirty="0" smtClean="0"/>
              <a:t> </a:t>
            </a:r>
            <a:r>
              <a:rPr lang="pt-PT" dirty="0" err="1" smtClean="0"/>
              <a:t>on</a:t>
            </a:r>
            <a:r>
              <a:rPr lang="pt-PT" dirty="0" smtClean="0"/>
              <a:t> </a:t>
            </a:r>
            <a:r>
              <a:rPr lang="pt-PT" dirty="0" err="1" smtClean="0"/>
              <a:t>creating</a:t>
            </a:r>
            <a:r>
              <a:rPr lang="pt-PT" dirty="0" smtClean="0"/>
              <a:t> </a:t>
            </a:r>
            <a:r>
              <a:rPr lang="pt-PT" dirty="0" err="1" smtClean="0"/>
              <a:t>cloned</a:t>
            </a:r>
            <a:r>
              <a:rPr lang="pt-PT" dirty="0" smtClean="0"/>
              <a:t> </a:t>
            </a:r>
            <a:r>
              <a:rPr lang="pt-PT" dirty="0" err="1" smtClean="0"/>
              <a:t>pig</a:t>
            </a:r>
            <a:r>
              <a:rPr lang="pt-PT" dirty="0" smtClean="0"/>
              <a:t> </a:t>
            </a:r>
            <a:r>
              <a:rPr lang="pt-PT" dirty="0" err="1" smtClean="0"/>
              <a:t>embryos</a:t>
            </a:r>
            <a:r>
              <a:rPr lang="pt-PT" dirty="0" smtClean="0"/>
              <a:t> </a:t>
            </a:r>
            <a:r>
              <a:rPr lang="pt-PT" dirty="0" err="1" smtClean="0"/>
              <a:t>and</a:t>
            </a:r>
            <a:r>
              <a:rPr lang="pt-PT" dirty="0" smtClean="0"/>
              <a:t> </a:t>
            </a:r>
            <a:r>
              <a:rPr lang="pt-PT" dirty="0" err="1" smtClean="0"/>
              <a:t>using</a:t>
            </a:r>
            <a:r>
              <a:rPr lang="pt-PT" dirty="0" smtClean="0"/>
              <a:t> </a:t>
            </a:r>
            <a:r>
              <a:rPr lang="pt-PT" dirty="0" err="1" smtClean="0"/>
              <a:t>them</a:t>
            </a:r>
            <a:r>
              <a:rPr lang="pt-PT" dirty="0" smtClean="0"/>
              <a:t> to </a:t>
            </a:r>
            <a:r>
              <a:rPr lang="pt-PT" dirty="0" err="1" smtClean="0"/>
              <a:t>make</a:t>
            </a:r>
            <a:r>
              <a:rPr lang="pt-PT" dirty="0" smtClean="0"/>
              <a:t> </a:t>
            </a:r>
            <a:r>
              <a:rPr lang="pt-PT" dirty="0" err="1" smtClean="0"/>
              <a:t>embryonic</a:t>
            </a:r>
            <a:r>
              <a:rPr lang="pt-PT" dirty="0" smtClean="0"/>
              <a:t> </a:t>
            </a:r>
            <a:r>
              <a:rPr lang="pt-PT" dirty="0" err="1" smtClean="0"/>
              <a:t>stem-cell</a:t>
            </a:r>
            <a:r>
              <a:rPr lang="pt-PT" dirty="0" smtClean="0"/>
              <a:t> </a:t>
            </a:r>
            <a:r>
              <a:rPr lang="pt-PT" dirty="0" err="1" smtClean="0"/>
              <a:t>lines</a:t>
            </a:r>
            <a:r>
              <a:rPr lang="pt-PT" dirty="0" smtClean="0"/>
              <a:t>.</a:t>
            </a:r>
          </a:p>
          <a:p>
            <a:endParaRPr lang="pt-PT" dirty="0"/>
          </a:p>
        </p:txBody>
      </p:sp>
    </p:spTree>
    <p:extLst>
      <p:ext uri="{BB962C8B-B14F-4D97-AF65-F5344CB8AC3E}">
        <p14:creationId xmlns:p14="http://schemas.microsoft.com/office/powerpoint/2010/main" val="343903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The</a:t>
            </a:r>
            <a:r>
              <a:rPr lang="pt-PT" b="1" dirty="0" smtClean="0"/>
              <a:t> </a:t>
            </a:r>
            <a:r>
              <a:rPr lang="pt-PT" b="1" dirty="0" err="1" smtClean="0"/>
              <a:t>Sokal</a:t>
            </a:r>
            <a:r>
              <a:rPr lang="pt-PT" b="1" dirty="0" smtClean="0"/>
              <a:t> </a:t>
            </a:r>
            <a:r>
              <a:rPr lang="pt-PT" b="1" dirty="0" err="1" smtClean="0"/>
              <a:t>Hoax</a:t>
            </a:r>
            <a:endParaRPr lang="pt-PT" b="1"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a:t>
            </a:r>
            <a:r>
              <a:rPr lang="en-US" dirty="0" err="1" smtClean="0"/>
              <a:t>Sokal</a:t>
            </a:r>
            <a:r>
              <a:rPr lang="en-US" dirty="0" smtClean="0"/>
              <a:t> affair, also called the </a:t>
            </a:r>
            <a:r>
              <a:rPr lang="en-US" dirty="0" err="1" smtClean="0"/>
              <a:t>Sokal</a:t>
            </a:r>
            <a:r>
              <a:rPr lang="en-US" dirty="0" smtClean="0"/>
              <a:t> hoax, was a publishing hoax perpetrated by Alan </a:t>
            </a:r>
            <a:r>
              <a:rPr lang="en-US" dirty="0" err="1" smtClean="0"/>
              <a:t>Sokal</a:t>
            </a:r>
            <a:r>
              <a:rPr lang="en-US" dirty="0" smtClean="0"/>
              <a:t>, a physics professor at New York University and University College London. In 1996, </a:t>
            </a:r>
            <a:r>
              <a:rPr lang="en-US" dirty="0" err="1" smtClean="0"/>
              <a:t>Sokal</a:t>
            </a:r>
            <a:r>
              <a:rPr lang="en-US" dirty="0" smtClean="0"/>
              <a:t> submitted an article to Social Text, an academic journal of postmodern cultural studies. The submission was an experiment to test the journal's intellectual rigor and, specifically, to investigate whether "a leading North American journal of cultural studies – whose editorial collective includes such luminaries as Fredric Jameson and Andrew Ross – [would] publish an article liberally salted with nonsense if (a) it sounded good and (b) it flattered the editors' ideological preconceptions". The article, "Transgressing the Boundaries: Towards a Transformative Hermeneutics of Quantum Gravity", was published in the Social Text spring/summer 1996 "Science Wars" issue. It proposed that quantum gravity is a social and linguistic construct. At that time, the journal did not practice academic peer review and it did not submit the article for outside expert review by a physicist. On the day of its publication in May 1996, </a:t>
            </a:r>
            <a:r>
              <a:rPr lang="en-US" dirty="0" err="1" smtClean="0"/>
              <a:t>Sokal</a:t>
            </a:r>
            <a:r>
              <a:rPr lang="en-US" dirty="0" smtClean="0"/>
              <a:t> revealed in Lingua Franca that the article was a hoax, identifying it as "a pastiche of left-wing cant, fawning references, grandiose quotations, and outright nonsense ... structured around the silliest quotations [by postmodernist academics] he could find about mathematics and physics.“ The hoax sparked a debate about the scholarly merit of humanistic commentary about the physical sciences; the influence of postmodern philosophy on social disciplines in general; academic ethics, including whether </a:t>
            </a:r>
            <a:r>
              <a:rPr lang="en-US" dirty="0" err="1" smtClean="0"/>
              <a:t>Sokal</a:t>
            </a:r>
            <a:r>
              <a:rPr lang="en-US" dirty="0" smtClean="0"/>
              <a:t> was wrong to deceive the editors and readers of Social Text; and whether Social Text had exercised appropriate intellectual rigor.</a:t>
            </a:r>
          </a:p>
          <a:p>
            <a:endParaRPr lang="pt-PT" dirty="0"/>
          </a:p>
        </p:txBody>
      </p:sp>
    </p:spTree>
    <p:extLst>
      <p:ext uri="{BB962C8B-B14F-4D97-AF65-F5344CB8AC3E}">
        <p14:creationId xmlns:p14="http://schemas.microsoft.com/office/powerpoint/2010/main" val="26765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Sharon </a:t>
            </a:r>
            <a:r>
              <a:rPr lang="pt-PT" b="1" dirty="0" err="1" smtClean="0"/>
              <a:t>Gould’s</a:t>
            </a:r>
            <a:r>
              <a:rPr lang="pt-PT" b="1" dirty="0" smtClean="0"/>
              <a:t> </a:t>
            </a:r>
            <a:r>
              <a:rPr lang="pt-PT" b="1" dirty="0" err="1" smtClean="0"/>
              <a:t>Hoax</a:t>
            </a:r>
            <a:endParaRPr lang="pt-PT" b="1" dirty="0"/>
          </a:p>
        </p:txBody>
      </p:sp>
      <p:sp>
        <p:nvSpPr>
          <p:cNvPr id="3" name="Content Placeholder 2"/>
          <p:cNvSpPr>
            <a:spLocks noGrp="1"/>
          </p:cNvSpPr>
          <p:nvPr>
            <p:ph idx="1"/>
          </p:nvPr>
        </p:nvSpPr>
        <p:spPr/>
        <p:txBody>
          <a:bodyPr>
            <a:normAutofit fontScale="77500" lnSpcReduction="20000"/>
          </a:bodyPr>
          <a:lstStyle/>
          <a:p>
            <a:pPr algn="just"/>
            <a:r>
              <a:rPr lang="en-US" dirty="0" smtClean="0"/>
              <a:t>In January 2009 Margaret Simons revealed on the online site Crikey.com that a hoax had been perpetrated against the Australian conservative journal Quadrant. In its January/February 2009 edition, Quadrant had published an article by Sharon Gould entitled ‘Scare Campaigns and Science Reporting’. Sharon Gould was, however, a pseudonym invented by Katherine Wilson, whose article had been conceived with the intent of fooling Quadrant’s editor Keith </a:t>
            </a:r>
            <a:r>
              <a:rPr lang="en-US" dirty="0" err="1" smtClean="0"/>
              <a:t>Windschuttle</a:t>
            </a:r>
            <a:r>
              <a:rPr lang="en-US" dirty="0" smtClean="0"/>
              <a:t>. Keith </a:t>
            </a:r>
            <a:r>
              <a:rPr lang="en-US" dirty="0" err="1" smtClean="0"/>
              <a:t>Windschuttle</a:t>
            </a:r>
            <a:r>
              <a:rPr lang="en-US" dirty="0" smtClean="0"/>
              <a:t>, an Australian historian was caught out having accepted for publication a fraudulent piece of academic research, a hoax which aimed to reveal the hypocrisy of </a:t>
            </a:r>
            <a:r>
              <a:rPr lang="en-US" dirty="0" err="1" smtClean="0"/>
              <a:t>Windschuttle’s</a:t>
            </a:r>
            <a:r>
              <a:rPr lang="en-US" dirty="0" smtClean="0"/>
              <a:t> public stance on standards of scholarship. Over 10 years after the </a:t>
            </a:r>
            <a:r>
              <a:rPr lang="en-US" dirty="0" err="1" smtClean="0"/>
              <a:t>Sokal</a:t>
            </a:r>
            <a:r>
              <a:rPr lang="en-US" dirty="0" smtClean="0"/>
              <a:t> affair, the </a:t>
            </a:r>
            <a:r>
              <a:rPr lang="en-US" dirty="0" err="1" smtClean="0"/>
              <a:t>Windschuttle</a:t>
            </a:r>
            <a:r>
              <a:rPr lang="en-US" dirty="0" smtClean="0"/>
              <a:t> hoax raises in a new way the question of the relationship of social science to the problem of truth. We argue that, through its transgression of the rules and norms of social scientific practice, the hoax can draw our attention to those very rules and norms, affirming our commitment to them. In pursuing this argument, we consider what it means for social science to play its particular ‘language game’, highlighting the similarities and differences between the hoax’s and social sciences’ efforts to ‘seem true’.</a:t>
            </a:r>
            <a:endParaRPr lang="pt-PT" dirty="0"/>
          </a:p>
        </p:txBody>
      </p:sp>
    </p:spTree>
    <p:extLst>
      <p:ext uri="{BB962C8B-B14F-4D97-AF65-F5344CB8AC3E}">
        <p14:creationId xmlns:p14="http://schemas.microsoft.com/office/powerpoint/2010/main" val="315741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Grievance Studies Hoax</a:t>
            </a:r>
            <a:endParaRPr lang="pt-PT" b="1" dirty="0"/>
          </a:p>
        </p:txBody>
      </p:sp>
      <p:sp>
        <p:nvSpPr>
          <p:cNvPr id="3" name="Content Placeholder 2"/>
          <p:cNvSpPr>
            <a:spLocks noGrp="1"/>
          </p:cNvSpPr>
          <p:nvPr>
            <p:ph idx="1"/>
          </p:nvPr>
        </p:nvSpPr>
        <p:spPr/>
        <p:txBody>
          <a:bodyPr>
            <a:normAutofit fontScale="85000" lnSpcReduction="20000"/>
          </a:bodyPr>
          <a:lstStyle/>
          <a:p>
            <a:r>
              <a:rPr lang="en-US" i="1" dirty="0"/>
              <a:t>Helen Wilson (pseudonym) (2018). "Human reactions to rape culture and queer performativity at urban dog parks in Portland, Oregon". </a:t>
            </a:r>
            <a:r>
              <a:rPr lang="en-US" i="1" dirty="0">
                <a:hlinkClick r:id="rId2" tooltip="Gender, Place &amp; Culture"/>
              </a:rPr>
              <a:t>Gender, Place &amp; Culture</a:t>
            </a:r>
            <a:r>
              <a:rPr lang="en-US" i="1" dirty="0"/>
              <a:t>: 1–20. </a:t>
            </a:r>
            <a:r>
              <a:rPr lang="en-US" i="1" dirty="0">
                <a:hlinkClick r:id="rId3" tooltip="Digital object identifier"/>
              </a:rPr>
              <a:t>doi</a:t>
            </a:r>
            <a:r>
              <a:rPr lang="en-US" i="1" dirty="0"/>
              <a:t>:</a:t>
            </a:r>
            <a:r>
              <a:rPr lang="en-US" i="1" dirty="0">
                <a:hlinkClick r:id="rId4"/>
              </a:rPr>
              <a:t>10.1080/0966369X.2018.1475346</a:t>
            </a:r>
            <a:r>
              <a:rPr lang="en-US" i="1" dirty="0"/>
              <a:t>.</a:t>
            </a:r>
            <a:r>
              <a:rPr lang="en-US" dirty="0"/>
              <a:t> </a:t>
            </a:r>
            <a:r>
              <a:rPr lang="en-US" b="1" dirty="0"/>
              <a:t>(Retracted)</a:t>
            </a:r>
            <a:endParaRPr lang="en-US" dirty="0"/>
          </a:p>
          <a:p>
            <a:r>
              <a:rPr lang="en-US" i="1" dirty="0"/>
              <a:t>Richard Baldwin (borrowed identity) (2018). "Who Are They to Judge? Overcoming Anthropometry and a Framework for Fat Bodybuilding". </a:t>
            </a:r>
            <a:r>
              <a:rPr lang="en-US" i="1" dirty="0">
                <a:hlinkClick r:id="rId5" tooltip="Fat Studies (page does not exist)"/>
              </a:rPr>
              <a:t>Fat Studies</a:t>
            </a:r>
            <a:r>
              <a:rPr lang="en-US" i="1" dirty="0"/>
              <a:t>. </a:t>
            </a:r>
            <a:r>
              <a:rPr lang="en-US" b="1" i="1" dirty="0"/>
              <a:t>7</a:t>
            </a:r>
            <a:r>
              <a:rPr lang="en-US" i="1" dirty="0"/>
              <a:t> (3): </a:t>
            </a:r>
            <a:r>
              <a:rPr lang="en-US" i="1" dirty="0" err="1"/>
              <a:t>i</a:t>
            </a:r>
            <a:r>
              <a:rPr lang="en-US" i="1" dirty="0"/>
              <a:t>–xiii. </a:t>
            </a:r>
            <a:r>
              <a:rPr lang="en-US" i="1" dirty="0">
                <a:hlinkClick r:id="rId3" tooltip="Digital object identifier"/>
              </a:rPr>
              <a:t>doi</a:t>
            </a:r>
            <a:r>
              <a:rPr lang="en-US" i="1" dirty="0"/>
              <a:t>:</a:t>
            </a:r>
            <a:r>
              <a:rPr lang="en-US" i="1" dirty="0">
                <a:hlinkClick r:id="rId6"/>
              </a:rPr>
              <a:t>10.1080/21604851.2018.1453622</a:t>
            </a:r>
            <a:r>
              <a:rPr lang="en-US" i="1" dirty="0"/>
              <a:t>.</a:t>
            </a:r>
            <a:r>
              <a:rPr lang="en-US" dirty="0"/>
              <a:t> </a:t>
            </a:r>
            <a:r>
              <a:rPr lang="en-US" b="1" dirty="0"/>
              <a:t>(Retracted)</a:t>
            </a:r>
            <a:endParaRPr lang="en-US" dirty="0"/>
          </a:p>
          <a:p>
            <a:r>
              <a:rPr lang="en-US" i="1" dirty="0"/>
              <a:t>M. Smith (pseudonym) (2018). "Going in Through the Back Door: Challenging Straight Male </a:t>
            </a:r>
            <a:r>
              <a:rPr lang="en-US" i="1" dirty="0" err="1"/>
              <a:t>Homohysteria</a:t>
            </a:r>
            <a:r>
              <a:rPr lang="en-US" i="1" dirty="0"/>
              <a:t> and Transphobia through Receptive Penetrative Sex Toy Use". </a:t>
            </a:r>
            <a:r>
              <a:rPr lang="en-US" i="1" dirty="0">
                <a:hlinkClick r:id="rId7" tooltip="Sexuality &amp; Culture"/>
              </a:rPr>
              <a:t>Sexuality &amp; Culture</a:t>
            </a:r>
            <a:r>
              <a:rPr lang="en-US" i="1" dirty="0"/>
              <a:t>. </a:t>
            </a:r>
            <a:r>
              <a:rPr lang="en-US" b="1" i="1" dirty="0"/>
              <a:t>22</a:t>
            </a:r>
            <a:r>
              <a:rPr lang="en-US" i="1" dirty="0"/>
              <a:t> (4): 1542. </a:t>
            </a:r>
            <a:r>
              <a:rPr lang="en-US" i="1" dirty="0">
                <a:hlinkClick r:id="rId3" tooltip="Digital object identifier"/>
              </a:rPr>
              <a:t>doi</a:t>
            </a:r>
            <a:r>
              <a:rPr lang="en-US" i="1" dirty="0"/>
              <a:t>:</a:t>
            </a:r>
            <a:r>
              <a:rPr lang="en-US" i="1" dirty="0">
                <a:hlinkClick r:id="rId8"/>
              </a:rPr>
              <a:t>10.1007/s12119-018-9536-0</a:t>
            </a:r>
            <a:r>
              <a:rPr lang="en-US" i="1" dirty="0"/>
              <a:t>.</a:t>
            </a:r>
            <a:r>
              <a:rPr lang="en-US" dirty="0"/>
              <a:t> </a:t>
            </a:r>
            <a:r>
              <a:rPr lang="en-US" b="1" dirty="0"/>
              <a:t>(Retracted)</a:t>
            </a:r>
            <a:endParaRPr lang="en-US" dirty="0"/>
          </a:p>
          <a:p>
            <a:r>
              <a:rPr lang="en-US" i="1" dirty="0"/>
              <a:t>Richard Baldwin (borrowed identity) (2018). "An Ethnography of </a:t>
            </a:r>
            <a:r>
              <a:rPr lang="en-US" i="1" dirty="0" err="1"/>
              <a:t>Breastaurant</a:t>
            </a:r>
            <a:r>
              <a:rPr lang="en-US" i="1" dirty="0"/>
              <a:t> Masculinity: Themes of Objectification, Sexual Conquest, Male Control, and Masculine Toughness in a Sexually Objectifying Restaurant". </a:t>
            </a:r>
            <a:r>
              <a:rPr lang="en-US" i="1" dirty="0">
                <a:hlinkClick r:id="rId9" tooltip="Sex Roles (journal)"/>
              </a:rPr>
              <a:t>Sex Roles</a:t>
            </a:r>
            <a:r>
              <a:rPr lang="en-US" i="1" dirty="0"/>
              <a:t>. </a:t>
            </a:r>
            <a:r>
              <a:rPr lang="en-US" b="1" i="1" dirty="0"/>
              <a:t>79</a:t>
            </a:r>
            <a:r>
              <a:rPr lang="en-US" i="1" dirty="0"/>
              <a:t> (11–12): 762. </a:t>
            </a:r>
            <a:r>
              <a:rPr lang="en-US" i="1" dirty="0">
                <a:hlinkClick r:id="rId3" tooltip="Digital object identifier"/>
              </a:rPr>
              <a:t>doi</a:t>
            </a:r>
            <a:r>
              <a:rPr lang="en-US" i="1" dirty="0"/>
              <a:t>:</a:t>
            </a:r>
            <a:r>
              <a:rPr lang="en-US" i="1" dirty="0">
                <a:hlinkClick r:id="rId10"/>
              </a:rPr>
              <a:t>10.1007/s11199-018-0962-0</a:t>
            </a:r>
            <a:r>
              <a:rPr lang="en-US" i="1" dirty="0"/>
              <a:t>.</a:t>
            </a:r>
            <a:r>
              <a:rPr lang="en-US" dirty="0"/>
              <a:t> </a:t>
            </a:r>
            <a:r>
              <a:rPr lang="en-US" b="1" dirty="0"/>
              <a:t>(Retracted)</a:t>
            </a:r>
            <a:endParaRPr lang="en-US" dirty="0"/>
          </a:p>
          <a:p>
            <a:endParaRPr lang="pt-PT" dirty="0"/>
          </a:p>
        </p:txBody>
      </p:sp>
    </p:spTree>
    <p:extLst>
      <p:ext uri="{BB962C8B-B14F-4D97-AF65-F5344CB8AC3E}">
        <p14:creationId xmlns:p14="http://schemas.microsoft.com/office/powerpoint/2010/main" val="389078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Other</a:t>
            </a:r>
            <a:r>
              <a:rPr lang="pt-PT" b="1" dirty="0" smtClean="0"/>
              <a:t> Cases</a:t>
            </a:r>
            <a:endParaRPr lang="pt-PT" b="1" dirty="0"/>
          </a:p>
        </p:txBody>
      </p:sp>
      <p:sp>
        <p:nvSpPr>
          <p:cNvPr id="3" name="Content Placeholder 2"/>
          <p:cNvSpPr>
            <a:spLocks noGrp="1"/>
          </p:cNvSpPr>
          <p:nvPr>
            <p:ph idx="1"/>
          </p:nvPr>
        </p:nvSpPr>
        <p:spPr/>
        <p:txBody>
          <a:bodyPr/>
          <a:lstStyle/>
          <a:p>
            <a:r>
              <a:rPr lang="pt-PT" dirty="0" smtClean="0"/>
              <a:t>Robert </a:t>
            </a:r>
            <a:r>
              <a:rPr lang="pt-PT" dirty="0" err="1" smtClean="0"/>
              <a:t>Gallo</a:t>
            </a:r>
            <a:r>
              <a:rPr lang="pt-PT" dirty="0" smtClean="0"/>
              <a:t> vs. </a:t>
            </a:r>
            <a:r>
              <a:rPr lang="pt-PT" dirty="0" err="1" smtClean="0"/>
              <a:t>Luc</a:t>
            </a:r>
            <a:r>
              <a:rPr lang="pt-PT" dirty="0" smtClean="0"/>
              <a:t> </a:t>
            </a:r>
            <a:r>
              <a:rPr lang="pt-PT" dirty="0" err="1" smtClean="0"/>
              <a:t>Montaigner</a:t>
            </a:r>
            <a:r>
              <a:rPr lang="pt-PT" dirty="0" smtClean="0"/>
              <a:t>.</a:t>
            </a:r>
          </a:p>
          <a:p>
            <a:r>
              <a:rPr lang="pt-PT" dirty="0" err="1" smtClean="0"/>
              <a:t>Thereza</a:t>
            </a:r>
            <a:r>
              <a:rPr lang="pt-PT" dirty="0" smtClean="0"/>
              <a:t> </a:t>
            </a:r>
            <a:r>
              <a:rPr lang="pt-PT" dirty="0" err="1" smtClean="0"/>
              <a:t>Imanishi-Kari</a:t>
            </a:r>
            <a:r>
              <a:rPr lang="pt-PT" dirty="0" smtClean="0"/>
              <a:t>.</a:t>
            </a:r>
          </a:p>
          <a:p>
            <a:r>
              <a:rPr lang="pt-PT" dirty="0" err="1" smtClean="0"/>
              <a:t>Trofim</a:t>
            </a:r>
            <a:r>
              <a:rPr lang="pt-PT" dirty="0" smtClean="0"/>
              <a:t> </a:t>
            </a:r>
            <a:r>
              <a:rPr lang="pt-PT" dirty="0" err="1" smtClean="0"/>
              <a:t>Lysenko’s</a:t>
            </a:r>
            <a:r>
              <a:rPr lang="pt-PT" dirty="0" smtClean="0"/>
              <a:t> </a:t>
            </a:r>
            <a:r>
              <a:rPr lang="pt-PT" dirty="0" err="1" smtClean="0"/>
              <a:t>Science</a:t>
            </a:r>
            <a:r>
              <a:rPr lang="pt-PT" dirty="0" smtClean="0"/>
              <a:t>.</a:t>
            </a:r>
          </a:p>
          <a:p>
            <a:r>
              <a:rPr lang="pt-PT" dirty="0" err="1" smtClean="0"/>
              <a:t>The</a:t>
            </a:r>
            <a:r>
              <a:rPr lang="pt-PT" dirty="0" smtClean="0"/>
              <a:t> </a:t>
            </a:r>
            <a:r>
              <a:rPr lang="pt-PT" dirty="0" err="1" smtClean="0"/>
              <a:t>Cold</a:t>
            </a:r>
            <a:r>
              <a:rPr lang="pt-PT" dirty="0" smtClean="0"/>
              <a:t> </a:t>
            </a:r>
            <a:r>
              <a:rPr lang="pt-PT" dirty="0" err="1" smtClean="0"/>
              <a:t>Fusion</a:t>
            </a:r>
            <a:r>
              <a:rPr lang="pt-PT" dirty="0" smtClean="0"/>
              <a:t> Case.</a:t>
            </a:r>
          </a:p>
          <a:p>
            <a:r>
              <a:rPr lang="pt-PT" dirty="0" smtClean="0"/>
              <a:t>Manhattan Project.</a:t>
            </a:r>
          </a:p>
          <a:p>
            <a:r>
              <a:rPr lang="pt-PT" dirty="0" err="1" smtClean="0"/>
              <a:t>Hiring</a:t>
            </a:r>
            <a:r>
              <a:rPr lang="pt-PT" dirty="0" smtClean="0"/>
              <a:t> </a:t>
            </a:r>
            <a:r>
              <a:rPr lang="pt-PT" dirty="0" err="1" smtClean="0"/>
              <a:t>von</a:t>
            </a:r>
            <a:r>
              <a:rPr lang="pt-PT" dirty="0" smtClean="0"/>
              <a:t> </a:t>
            </a:r>
            <a:r>
              <a:rPr lang="pt-PT" dirty="0" err="1" smtClean="0"/>
              <a:t>Braun</a:t>
            </a:r>
            <a:r>
              <a:rPr lang="pt-PT" dirty="0" smtClean="0"/>
              <a:t> – </a:t>
            </a:r>
            <a:r>
              <a:rPr lang="pt-PT" dirty="0" err="1" smtClean="0"/>
              <a:t>Operation</a:t>
            </a:r>
            <a:r>
              <a:rPr lang="pt-PT" dirty="0" smtClean="0"/>
              <a:t> </a:t>
            </a:r>
            <a:r>
              <a:rPr lang="pt-PT" dirty="0" err="1" smtClean="0"/>
              <a:t>Paper</a:t>
            </a:r>
            <a:r>
              <a:rPr lang="pt-PT" dirty="0" smtClean="0"/>
              <a:t> Clip.</a:t>
            </a:r>
          </a:p>
          <a:p>
            <a:r>
              <a:rPr lang="pt-PT" dirty="0" err="1" smtClean="0"/>
              <a:t>Vaccination</a:t>
            </a:r>
            <a:r>
              <a:rPr lang="pt-PT" dirty="0" smtClean="0"/>
              <a:t> </a:t>
            </a:r>
            <a:r>
              <a:rPr lang="pt-PT" dirty="0" err="1" smtClean="0"/>
              <a:t>Hoax</a:t>
            </a:r>
            <a:r>
              <a:rPr lang="pt-PT" dirty="0" smtClean="0"/>
              <a:t> in </a:t>
            </a:r>
            <a:r>
              <a:rPr lang="pt-PT" dirty="0" err="1" smtClean="0"/>
              <a:t>Pakistan</a:t>
            </a:r>
            <a:r>
              <a:rPr lang="pt-PT" dirty="0" smtClean="0"/>
              <a:t>.</a:t>
            </a:r>
          </a:p>
          <a:p>
            <a:r>
              <a:rPr lang="pt-PT" dirty="0" err="1" smtClean="0"/>
              <a:t>Using</a:t>
            </a:r>
            <a:r>
              <a:rPr lang="pt-PT" dirty="0" smtClean="0"/>
              <a:t> </a:t>
            </a:r>
            <a:r>
              <a:rPr lang="pt-PT" dirty="0" err="1" smtClean="0"/>
              <a:t>Psychologists</a:t>
            </a:r>
            <a:r>
              <a:rPr lang="pt-PT" dirty="0" smtClean="0"/>
              <a:t> for </a:t>
            </a:r>
            <a:r>
              <a:rPr lang="pt-PT" dirty="0" err="1" smtClean="0"/>
              <a:t>Enhanced</a:t>
            </a:r>
            <a:r>
              <a:rPr lang="pt-PT" dirty="0" smtClean="0"/>
              <a:t> </a:t>
            </a:r>
            <a:r>
              <a:rPr lang="pt-PT" dirty="0" err="1" smtClean="0"/>
              <a:t>Interrogation</a:t>
            </a:r>
            <a:r>
              <a:rPr lang="pt-PT" dirty="0" smtClean="0"/>
              <a:t> in </a:t>
            </a:r>
            <a:r>
              <a:rPr lang="pt-PT" dirty="0" err="1" smtClean="0"/>
              <a:t>Guantanamo</a:t>
            </a:r>
            <a:r>
              <a:rPr lang="pt-PT" dirty="0" smtClean="0"/>
              <a:t>. </a:t>
            </a:r>
          </a:p>
          <a:p>
            <a:endParaRPr lang="pt-PT" dirty="0"/>
          </a:p>
        </p:txBody>
      </p:sp>
    </p:spTree>
    <p:extLst>
      <p:ext uri="{BB962C8B-B14F-4D97-AF65-F5344CB8AC3E}">
        <p14:creationId xmlns:p14="http://schemas.microsoft.com/office/powerpoint/2010/main" val="195964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a:t>The</a:t>
            </a:r>
            <a:r>
              <a:rPr lang="pt-PT" b="1" dirty="0"/>
              <a:t> </a:t>
            </a:r>
            <a:r>
              <a:rPr lang="pt-PT" b="1" dirty="0" err="1"/>
              <a:t>Grievance</a:t>
            </a:r>
            <a:r>
              <a:rPr lang="pt-PT" b="1" dirty="0"/>
              <a:t> </a:t>
            </a:r>
            <a:r>
              <a:rPr lang="pt-PT" b="1" dirty="0" err="1"/>
              <a:t>Studies</a:t>
            </a:r>
            <a:r>
              <a:rPr lang="pt-PT" b="1" dirty="0"/>
              <a:t> </a:t>
            </a:r>
            <a:r>
              <a:rPr lang="pt-PT" b="1" dirty="0" err="1"/>
              <a:t>Hoax</a:t>
            </a:r>
            <a:endParaRPr lang="pt-PT" b="1" dirty="0"/>
          </a:p>
        </p:txBody>
      </p:sp>
      <p:sp>
        <p:nvSpPr>
          <p:cNvPr id="3" name="Content Placeholder 2"/>
          <p:cNvSpPr>
            <a:spLocks noGrp="1"/>
          </p:cNvSpPr>
          <p:nvPr>
            <p:ph idx="1"/>
          </p:nvPr>
        </p:nvSpPr>
        <p:spPr/>
        <p:txBody>
          <a:bodyPr/>
          <a:lstStyle/>
          <a:p>
            <a:r>
              <a:rPr lang="en-US" b="1" dirty="0">
                <a:solidFill>
                  <a:srgbClr val="000000"/>
                </a:solidFill>
                <a:latin typeface="Arial" panose="020B0604020202020204" pitchFamily="34" charset="0"/>
              </a:rPr>
              <a:t>Accepted but not yet </a:t>
            </a:r>
            <a:r>
              <a:rPr lang="en-US" b="1" dirty="0" smtClean="0">
                <a:solidFill>
                  <a:srgbClr val="000000"/>
                </a:solidFill>
                <a:latin typeface="Arial" panose="020B0604020202020204" pitchFamily="34" charset="0"/>
              </a:rPr>
              <a:t>published</a:t>
            </a:r>
            <a:endParaRPr lang="en-US" b="1" dirty="0">
              <a:solidFill>
                <a:srgbClr val="000000"/>
              </a:solidFill>
              <a:latin typeface="Arial" panose="020B0604020202020204" pitchFamily="34" charset="0"/>
            </a:endParaRPr>
          </a:p>
          <a:p>
            <a:r>
              <a:rPr lang="en-US" i="1" dirty="0">
                <a:solidFill>
                  <a:srgbClr val="222222"/>
                </a:solidFill>
                <a:latin typeface="Arial" panose="020B0604020202020204" pitchFamily="34" charset="0"/>
              </a:rPr>
              <a:t>Richard Baldwin (borrowed identity). "When the Joke Is on You: A Feminist Perspective on How Positionality Influences Satire". </a:t>
            </a:r>
            <a:r>
              <a:rPr lang="en-US" i="1" dirty="0" err="1">
                <a:solidFill>
                  <a:srgbClr val="0B0080"/>
                </a:solidFill>
                <a:latin typeface="Arial" panose="020B0604020202020204" pitchFamily="34" charset="0"/>
                <a:hlinkClick r:id="rId2" tooltip="Hypatia (journal)"/>
              </a:rPr>
              <a:t>Hypatia</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Carol Miller (pseudonym). "Moon Meetings and the Meaning of Sisterhood: A Poetic Portrayal of Lived Feminist Spirituality". </a:t>
            </a:r>
            <a:r>
              <a:rPr lang="en-US" i="1" dirty="0">
                <a:solidFill>
                  <a:srgbClr val="A55858"/>
                </a:solidFill>
                <a:latin typeface="Arial" panose="020B0604020202020204" pitchFamily="34" charset="0"/>
                <a:hlinkClick r:id="rId3" tooltip="Journal of Poetry Therapy (page does not exist)"/>
              </a:rPr>
              <a:t>Journal of Poetry Therapy</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Maria Gonzalez, and Lisa A. Jones (pseudonyms). "Our Struggle is My Struggle: Solidarity Feminism as an Intersectional Reply to Neoliberal and Choice Feminism". </a:t>
            </a:r>
            <a:r>
              <a:rPr lang="en-US" i="1" dirty="0" err="1">
                <a:solidFill>
                  <a:srgbClr val="0B0080"/>
                </a:solidFill>
                <a:latin typeface="Arial" panose="020B0604020202020204" pitchFamily="34" charset="0"/>
                <a:hlinkClick r:id="rId4" tooltip="Affilia"/>
              </a:rPr>
              <a:t>Affilia</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endParaRPr lang="pt-PT" dirty="0"/>
          </a:p>
        </p:txBody>
      </p:sp>
    </p:spTree>
    <p:extLst>
      <p:ext uri="{BB962C8B-B14F-4D97-AF65-F5344CB8AC3E}">
        <p14:creationId xmlns:p14="http://schemas.microsoft.com/office/powerpoint/2010/main" val="60348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a:t>The</a:t>
            </a:r>
            <a:r>
              <a:rPr lang="pt-PT" b="1" dirty="0"/>
              <a:t> </a:t>
            </a:r>
            <a:r>
              <a:rPr lang="pt-PT" b="1" dirty="0" err="1"/>
              <a:t>Grievance</a:t>
            </a:r>
            <a:r>
              <a:rPr lang="pt-PT" b="1" dirty="0"/>
              <a:t> </a:t>
            </a:r>
            <a:r>
              <a:rPr lang="pt-PT" b="1" dirty="0" err="1"/>
              <a:t>Studies</a:t>
            </a:r>
            <a:r>
              <a:rPr lang="pt-PT" b="1" dirty="0"/>
              <a:t> </a:t>
            </a:r>
            <a:r>
              <a:rPr lang="pt-PT" b="1" dirty="0" err="1"/>
              <a:t>Hoax</a:t>
            </a:r>
            <a:endParaRPr lang="pt-PT" b="1" dirty="0"/>
          </a:p>
        </p:txBody>
      </p:sp>
      <p:sp>
        <p:nvSpPr>
          <p:cNvPr id="3" name="Content Placeholder 2"/>
          <p:cNvSpPr>
            <a:spLocks noGrp="1"/>
          </p:cNvSpPr>
          <p:nvPr>
            <p:ph idx="1"/>
          </p:nvPr>
        </p:nvSpPr>
        <p:spPr/>
        <p:txBody>
          <a:bodyPr>
            <a:normAutofit fontScale="92500" lnSpcReduction="20000"/>
          </a:bodyPr>
          <a:lstStyle/>
          <a:p>
            <a:r>
              <a:rPr lang="pt-PT" b="1" dirty="0">
                <a:solidFill>
                  <a:srgbClr val="000000"/>
                </a:solidFill>
                <a:latin typeface="Arial" panose="020B0604020202020204" pitchFamily="34" charset="0"/>
              </a:rPr>
              <a:t>Revise </a:t>
            </a:r>
            <a:r>
              <a:rPr lang="pt-PT" b="1" dirty="0" err="1">
                <a:solidFill>
                  <a:srgbClr val="000000"/>
                </a:solidFill>
                <a:latin typeface="Arial" panose="020B0604020202020204" pitchFamily="34" charset="0"/>
              </a:rPr>
              <a:t>and</a:t>
            </a:r>
            <a:r>
              <a:rPr lang="pt-PT" b="1" dirty="0">
                <a:solidFill>
                  <a:srgbClr val="000000"/>
                </a:solidFill>
                <a:latin typeface="Arial" panose="020B0604020202020204" pitchFamily="34" charset="0"/>
              </a:rPr>
              <a:t> </a:t>
            </a:r>
            <a:r>
              <a:rPr lang="pt-PT" b="1" dirty="0" err="1" smtClean="0">
                <a:solidFill>
                  <a:srgbClr val="000000"/>
                </a:solidFill>
                <a:latin typeface="Arial" panose="020B0604020202020204" pitchFamily="34" charset="0"/>
              </a:rPr>
              <a:t>resubmit</a:t>
            </a:r>
            <a:endParaRPr lang="pt-PT" b="1" dirty="0">
              <a:solidFill>
                <a:srgbClr val="000000"/>
              </a:solidFill>
              <a:latin typeface="Arial" panose="020B0604020202020204" pitchFamily="34" charset="0"/>
            </a:endParaRPr>
          </a:p>
          <a:p>
            <a:r>
              <a:rPr lang="pt-PT" i="1" dirty="0">
                <a:solidFill>
                  <a:srgbClr val="222222"/>
                </a:solidFill>
                <a:latin typeface="Arial" panose="020B0604020202020204" pitchFamily="34" charset="0"/>
              </a:rPr>
              <a:t>Richard </a:t>
            </a:r>
            <a:r>
              <a:rPr lang="pt-PT" i="1" dirty="0" err="1">
                <a:solidFill>
                  <a:srgbClr val="222222"/>
                </a:solidFill>
                <a:latin typeface="Arial" panose="020B0604020202020204" pitchFamily="34" charset="0"/>
              </a:rPr>
              <a:t>Baldwin</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borrowed</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identity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Agency</a:t>
            </a:r>
            <a:r>
              <a:rPr lang="pt-PT" i="1" dirty="0">
                <a:solidFill>
                  <a:srgbClr val="222222"/>
                </a:solidFill>
                <a:latin typeface="Arial" panose="020B0604020202020204" pitchFamily="34" charset="0"/>
              </a:rPr>
              <a:t> as </a:t>
            </a:r>
            <a:r>
              <a:rPr lang="pt-PT" i="1" dirty="0" err="1">
                <a:solidFill>
                  <a:srgbClr val="222222"/>
                </a:solidFill>
                <a:latin typeface="Arial" panose="020B0604020202020204" pitchFamily="34" charset="0"/>
              </a:rPr>
              <a:t>an</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Elephant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Test</a:t>
            </a:r>
            <a:r>
              <a:rPr lang="pt-PT" i="1" dirty="0">
                <a:solidFill>
                  <a:srgbClr val="222222"/>
                </a:solidFill>
                <a:latin typeface="Arial" panose="020B0604020202020204" pitchFamily="34" charset="0"/>
              </a:rPr>
              <a:t> for </a:t>
            </a:r>
            <a:r>
              <a:rPr lang="pt-PT" i="1" dirty="0" err="1">
                <a:solidFill>
                  <a:srgbClr val="222222"/>
                </a:solidFill>
                <a:latin typeface="Arial" panose="020B0604020202020204" pitchFamily="34" charset="0"/>
              </a:rPr>
              <a:t>Feminist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Porn</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Impacts</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on</a:t>
            </a:r>
            <a:r>
              <a:rPr lang="pt-PT" i="1" dirty="0">
                <a:solidFill>
                  <a:srgbClr val="222222"/>
                </a:solidFill>
                <a:latin typeface="Arial" panose="020B0604020202020204" pitchFamily="34" charset="0"/>
              </a:rPr>
              <a:t> Male </a:t>
            </a:r>
            <a:r>
              <a:rPr lang="pt-PT" i="1" dirty="0" err="1">
                <a:solidFill>
                  <a:srgbClr val="222222"/>
                </a:solidFill>
                <a:latin typeface="Arial" panose="020B0604020202020204" pitchFamily="34" charset="0"/>
              </a:rPr>
              <a:t>Explicit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and</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Implicit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Associations</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about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Women</a:t>
            </a:r>
            <a:r>
              <a:rPr lang="pt-PT" i="1" dirty="0">
                <a:solidFill>
                  <a:srgbClr val="222222"/>
                </a:solidFill>
                <a:latin typeface="Arial" panose="020B0604020202020204" pitchFamily="34" charset="0"/>
              </a:rPr>
              <a:t> in </a:t>
            </a:r>
            <a:r>
              <a:rPr lang="pt-PT" i="1" dirty="0" err="1">
                <a:solidFill>
                  <a:srgbClr val="222222"/>
                </a:solidFill>
                <a:latin typeface="Arial" panose="020B0604020202020204" pitchFamily="34" charset="0"/>
              </a:rPr>
              <a:t>Society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by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Immersive</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Pornography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Consumption</a:t>
            </a:r>
            <a:r>
              <a:rPr lang="pt-PT" i="1" dirty="0">
                <a:solidFill>
                  <a:srgbClr val="222222"/>
                </a:solidFill>
                <a:latin typeface="Arial" panose="020B0604020202020204" pitchFamily="34" charset="0"/>
              </a:rPr>
              <a:t>". </a:t>
            </a:r>
            <a:r>
              <a:rPr lang="pt-PT" i="1" dirty="0" err="1">
                <a:solidFill>
                  <a:srgbClr val="0B0080"/>
                </a:solidFill>
                <a:latin typeface="Arial" panose="020B0604020202020204" pitchFamily="34" charset="0"/>
                <a:hlinkClick r:id="rId2" tooltip="Porn Studies"/>
              </a:rPr>
              <a:t>Porn</a:t>
            </a:r>
            <a:r>
              <a:rPr lang="pt-PT" i="1" dirty="0">
                <a:solidFill>
                  <a:srgbClr val="0B0080"/>
                </a:solidFill>
                <a:latin typeface="Arial" panose="020B0604020202020204" pitchFamily="34" charset="0"/>
                <a:hlinkClick r:id="rId2" tooltip="Porn Studies"/>
              </a:rPr>
              <a:t> </a:t>
            </a:r>
            <a:r>
              <a:rPr lang="pt-PT" i="1" dirty="0" err="1">
                <a:solidFill>
                  <a:srgbClr val="0B0080"/>
                </a:solidFill>
                <a:latin typeface="Arial" panose="020B0604020202020204" pitchFamily="34" charset="0"/>
                <a:hlinkClick r:id="rId2" tooltip="Porn Studies"/>
              </a:rPr>
              <a:t>Studies</a:t>
            </a:r>
            <a:r>
              <a:rPr lang="pt-PT" i="1" dirty="0">
                <a:solidFill>
                  <a:srgbClr val="222222"/>
                </a:solidFill>
                <a:latin typeface="Arial" panose="020B0604020202020204" pitchFamily="34" charset="0"/>
              </a:rPr>
              <a:t>.</a:t>
            </a:r>
            <a:endParaRPr lang="pt-PT" dirty="0">
              <a:solidFill>
                <a:srgbClr val="222222"/>
              </a:solidFill>
              <a:latin typeface="Arial" panose="020B0604020202020204" pitchFamily="34" charset="0"/>
            </a:endParaRPr>
          </a:p>
          <a:p>
            <a:r>
              <a:rPr lang="pt-PT" i="1" dirty="0">
                <a:solidFill>
                  <a:srgbClr val="222222"/>
                </a:solidFill>
                <a:latin typeface="Arial" panose="020B0604020202020204" pitchFamily="34" charset="0"/>
              </a:rPr>
              <a:t>Maria Gonzalez (</a:t>
            </a:r>
            <a:r>
              <a:rPr lang="pt-PT" i="1" dirty="0" err="1">
                <a:solidFill>
                  <a:srgbClr val="222222"/>
                </a:solidFill>
                <a:latin typeface="Arial" panose="020B0604020202020204" pitchFamily="34" charset="0"/>
              </a:rPr>
              <a:t>pseudonym</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The</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Progressive</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Stack</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An</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Intersectional</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Feminist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Approach</a:t>
            </a:r>
            <a:r>
              <a:rPr lang="pt-PT" i="1" dirty="0">
                <a:solidFill>
                  <a:srgbClr val="222222"/>
                </a:solidFill>
                <a:latin typeface="Arial" panose="020B0604020202020204" pitchFamily="34" charset="0"/>
              </a:rPr>
              <a:t> to </a:t>
            </a:r>
            <a:r>
              <a:rPr lang="pt-PT" i="1" dirty="0" err="1">
                <a:solidFill>
                  <a:srgbClr val="222222"/>
                </a:solidFill>
                <a:latin typeface="Arial" panose="020B0604020202020204" pitchFamily="34" charset="0"/>
              </a:rPr>
              <a:t>Pedagogy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Hypatia</a:t>
            </a:r>
            <a:r>
              <a:rPr lang="pt-PT" i="1" dirty="0">
                <a:solidFill>
                  <a:srgbClr val="222222"/>
                </a:solidFill>
                <a:latin typeface="Arial" panose="020B0604020202020204" pitchFamily="34" charset="0"/>
              </a:rPr>
              <a:t>.</a:t>
            </a:r>
            <a:endParaRPr lang="pt-PT" dirty="0">
              <a:solidFill>
                <a:srgbClr val="222222"/>
              </a:solidFill>
              <a:latin typeface="Arial" panose="020B0604020202020204" pitchFamily="34" charset="0"/>
            </a:endParaRPr>
          </a:p>
          <a:p>
            <a:r>
              <a:rPr lang="pt-PT" i="1" dirty="0">
                <a:solidFill>
                  <a:srgbClr val="222222"/>
                </a:solidFill>
                <a:latin typeface="Arial" panose="020B0604020202020204" pitchFamily="34" charset="0"/>
              </a:rPr>
              <a:t>Stephanie Moore (</a:t>
            </a:r>
            <a:r>
              <a:rPr lang="pt-PT" i="1" dirty="0" err="1">
                <a:solidFill>
                  <a:srgbClr val="222222"/>
                </a:solidFill>
                <a:latin typeface="Arial" panose="020B0604020202020204" pitchFamily="34" charset="0"/>
              </a:rPr>
              <a:t>pseudonym</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Super-Frankenstein</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and</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the</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Masculine</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Imaginary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Feminist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Epistemology</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and</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Superintelligent</a:t>
            </a:r>
            <a:r>
              <a:rPr lang="pt-PT" i="1" dirty="0">
                <a:solidFill>
                  <a:srgbClr val="222222"/>
                </a:solidFill>
                <a:latin typeface="Arial" panose="020B0604020202020204" pitchFamily="34" charset="0"/>
              </a:rPr>
              <a:t> Artificial </a:t>
            </a:r>
            <a:r>
              <a:rPr lang="pt-PT" i="1" dirty="0" err="1">
                <a:solidFill>
                  <a:srgbClr val="222222"/>
                </a:solidFill>
                <a:latin typeface="Arial" panose="020B0604020202020204" pitchFamily="34" charset="0"/>
              </a:rPr>
              <a:t>Intelligence</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Safety</a:t>
            </a:r>
            <a:r>
              <a:rPr lang="pt-PT" i="1" dirty="0">
                <a:solidFill>
                  <a:srgbClr val="222222"/>
                </a:solidFill>
                <a:latin typeface="Arial" panose="020B0604020202020204" pitchFamily="34" charset="0"/>
              </a:rPr>
              <a:t> Research". </a:t>
            </a:r>
            <a:r>
              <a:rPr lang="pt-PT" i="1" dirty="0" err="1">
                <a:solidFill>
                  <a:srgbClr val="0B0080"/>
                </a:solidFill>
                <a:latin typeface="Arial" panose="020B0604020202020204" pitchFamily="34" charset="0"/>
                <a:hlinkClick r:id="rId3" tooltip="Feminist Theory (journal)"/>
              </a:rPr>
              <a:t>Feminist</a:t>
            </a:r>
            <a:r>
              <a:rPr lang="pt-PT" i="1" dirty="0">
                <a:solidFill>
                  <a:srgbClr val="0B0080"/>
                </a:solidFill>
                <a:latin typeface="Arial" panose="020B0604020202020204" pitchFamily="34" charset="0"/>
                <a:hlinkClick r:id="rId3" tooltip="Feminist Theory (journal)"/>
              </a:rPr>
              <a:t> </a:t>
            </a:r>
            <a:r>
              <a:rPr lang="pt-PT" i="1" dirty="0" err="1">
                <a:solidFill>
                  <a:srgbClr val="0B0080"/>
                </a:solidFill>
                <a:latin typeface="Arial" panose="020B0604020202020204" pitchFamily="34" charset="0"/>
                <a:hlinkClick r:id="rId3" tooltip="Feminist Theory (journal)"/>
              </a:rPr>
              <a:t>Theory</a:t>
            </a:r>
            <a:r>
              <a:rPr lang="pt-PT" i="1" dirty="0">
                <a:solidFill>
                  <a:srgbClr val="222222"/>
                </a:solidFill>
                <a:latin typeface="Arial" panose="020B0604020202020204" pitchFamily="34" charset="0"/>
              </a:rPr>
              <a:t>.</a:t>
            </a:r>
            <a:endParaRPr lang="pt-PT" dirty="0">
              <a:solidFill>
                <a:srgbClr val="222222"/>
              </a:solidFill>
              <a:latin typeface="Arial" panose="020B0604020202020204" pitchFamily="34" charset="0"/>
            </a:endParaRPr>
          </a:p>
          <a:p>
            <a:r>
              <a:rPr lang="pt-PT" i="1" dirty="0">
                <a:solidFill>
                  <a:srgbClr val="222222"/>
                </a:solidFill>
                <a:latin typeface="Arial" panose="020B0604020202020204" pitchFamily="34" charset="0"/>
              </a:rPr>
              <a:t>Maria Gonzalez (</a:t>
            </a:r>
            <a:r>
              <a:rPr lang="pt-PT" i="1" dirty="0" err="1">
                <a:solidFill>
                  <a:srgbClr val="222222"/>
                </a:solidFill>
                <a:latin typeface="Arial" panose="020B0604020202020204" pitchFamily="34" charset="0"/>
              </a:rPr>
              <a:t>pseudonym</a:t>
            </a:r>
            <a:r>
              <a:rPr lang="pt-PT" i="1" dirty="0">
                <a:solidFill>
                  <a:srgbClr val="222222"/>
                </a:solidFill>
                <a:latin typeface="Arial" panose="020B0604020202020204" pitchFamily="34" charset="0"/>
              </a:rPr>
              <a:t>). "Stars, </a:t>
            </a:r>
            <a:r>
              <a:rPr lang="pt-PT" i="1" dirty="0" err="1">
                <a:solidFill>
                  <a:srgbClr val="222222"/>
                </a:solidFill>
                <a:latin typeface="Arial" panose="020B0604020202020204" pitchFamily="34" charset="0"/>
              </a:rPr>
              <a:t>Planets</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and</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Gender</a:t>
            </a:r>
            <a:r>
              <a:rPr lang="pt-PT" i="1" dirty="0">
                <a:solidFill>
                  <a:srgbClr val="222222"/>
                </a:solidFill>
                <a:latin typeface="Arial" panose="020B0604020202020204" pitchFamily="34" charset="0"/>
              </a:rPr>
              <a:t>: A Framework for a </a:t>
            </a:r>
            <a:r>
              <a:rPr lang="pt-PT" i="1" dirty="0" err="1">
                <a:solidFill>
                  <a:srgbClr val="222222"/>
                </a:solidFill>
                <a:latin typeface="Arial" panose="020B0604020202020204" pitchFamily="34" charset="0"/>
              </a:rPr>
              <a:t>Feminist</a:t>
            </a:r>
            <a:r>
              <a:rPr lang="pt-PT" i="1" dirty="0">
                <a:solidFill>
                  <a:srgbClr val="222222"/>
                </a:solidFill>
                <a:latin typeface="Arial" panose="020B0604020202020204" pitchFamily="34" charset="0"/>
              </a:rPr>
              <a:t> </a:t>
            </a:r>
            <a:r>
              <a:rPr lang="pt-PT" i="1" dirty="0" err="1">
                <a:solidFill>
                  <a:srgbClr val="222222"/>
                </a:solidFill>
                <a:latin typeface="Arial" panose="020B0604020202020204" pitchFamily="34" charset="0"/>
              </a:rPr>
              <a:t>Astronomy</a:t>
            </a:r>
            <a:r>
              <a:rPr lang="pt-PT" i="1" dirty="0">
                <a:solidFill>
                  <a:srgbClr val="222222"/>
                </a:solidFill>
                <a:latin typeface="Arial" panose="020B0604020202020204" pitchFamily="34" charset="0"/>
              </a:rPr>
              <a:t>". </a:t>
            </a:r>
            <a:r>
              <a:rPr lang="pt-PT" i="1" dirty="0" err="1">
                <a:solidFill>
                  <a:srgbClr val="0B0080"/>
                </a:solidFill>
                <a:latin typeface="Arial" panose="020B0604020202020204" pitchFamily="34" charset="0"/>
                <a:hlinkClick r:id="rId4" tooltip="Women's Studies International Forum"/>
              </a:rPr>
              <a:t>Women's</a:t>
            </a:r>
            <a:r>
              <a:rPr lang="pt-PT" i="1" dirty="0">
                <a:solidFill>
                  <a:srgbClr val="0B0080"/>
                </a:solidFill>
                <a:latin typeface="Arial" panose="020B0604020202020204" pitchFamily="34" charset="0"/>
                <a:hlinkClick r:id="rId4" tooltip="Women's Studies International Forum"/>
              </a:rPr>
              <a:t> </a:t>
            </a:r>
            <a:r>
              <a:rPr lang="pt-PT" i="1" dirty="0" err="1">
                <a:solidFill>
                  <a:srgbClr val="0B0080"/>
                </a:solidFill>
                <a:latin typeface="Arial" panose="020B0604020202020204" pitchFamily="34" charset="0"/>
                <a:hlinkClick r:id="rId4" tooltip="Women's Studies International Forum"/>
              </a:rPr>
              <a:t>Studies</a:t>
            </a:r>
            <a:r>
              <a:rPr lang="pt-PT" i="1" dirty="0">
                <a:solidFill>
                  <a:srgbClr val="0B0080"/>
                </a:solidFill>
                <a:latin typeface="Arial" panose="020B0604020202020204" pitchFamily="34" charset="0"/>
                <a:hlinkClick r:id="rId4" tooltip="Women's Studies International Forum"/>
              </a:rPr>
              <a:t> International </a:t>
            </a:r>
            <a:r>
              <a:rPr lang="pt-PT" i="1" dirty="0" err="1">
                <a:solidFill>
                  <a:srgbClr val="0B0080"/>
                </a:solidFill>
                <a:latin typeface="Arial" panose="020B0604020202020204" pitchFamily="34" charset="0"/>
                <a:hlinkClick r:id="rId4" tooltip="Women's Studies International Forum"/>
              </a:rPr>
              <a:t>Forum</a:t>
            </a:r>
            <a:r>
              <a:rPr lang="pt-PT" i="1" dirty="0">
                <a:solidFill>
                  <a:srgbClr val="222222"/>
                </a:solidFill>
                <a:latin typeface="Arial" panose="020B0604020202020204" pitchFamily="34" charset="0"/>
              </a:rPr>
              <a:t>.</a:t>
            </a:r>
            <a:endParaRPr lang="pt-PT" dirty="0">
              <a:solidFill>
                <a:srgbClr val="222222"/>
              </a:solidFill>
              <a:latin typeface="Arial" panose="020B0604020202020204" pitchFamily="34" charset="0"/>
            </a:endParaRPr>
          </a:p>
          <a:p>
            <a:endParaRPr lang="pt-PT" dirty="0"/>
          </a:p>
        </p:txBody>
      </p:sp>
    </p:spTree>
    <p:extLst>
      <p:ext uri="{BB962C8B-B14F-4D97-AF65-F5344CB8AC3E}">
        <p14:creationId xmlns:p14="http://schemas.microsoft.com/office/powerpoint/2010/main" val="3802463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a:t>The</a:t>
            </a:r>
            <a:r>
              <a:rPr lang="pt-PT" b="1" dirty="0"/>
              <a:t> </a:t>
            </a:r>
            <a:r>
              <a:rPr lang="pt-PT" b="1" dirty="0" err="1"/>
              <a:t>Grievance</a:t>
            </a:r>
            <a:r>
              <a:rPr lang="pt-PT" b="1" dirty="0"/>
              <a:t> </a:t>
            </a:r>
            <a:r>
              <a:rPr lang="pt-PT" b="1" dirty="0" err="1"/>
              <a:t>Studies</a:t>
            </a:r>
            <a:r>
              <a:rPr lang="pt-PT" b="1" dirty="0"/>
              <a:t> </a:t>
            </a:r>
            <a:r>
              <a:rPr lang="pt-PT" b="1" dirty="0" err="1"/>
              <a:t>Hoax</a:t>
            </a:r>
            <a:endParaRPr lang="pt-PT" b="1" dirty="0"/>
          </a:p>
        </p:txBody>
      </p:sp>
      <p:sp>
        <p:nvSpPr>
          <p:cNvPr id="3" name="Content Placeholder 2"/>
          <p:cNvSpPr>
            <a:spLocks noGrp="1"/>
          </p:cNvSpPr>
          <p:nvPr>
            <p:ph idx="1"/>
          </p:nvPr>
        </p:nvSpPr>
        <p:spPr/>
        <p:txBody>
          <a:bodyPr/>
          <a:lstStyle/>
          <a:p>
            <a:r>
              <a:rPr lang="en-US" b="1" dirty="0">
                <a:solidFill>
                  <a:srgbClr val="000000"/>
                </a:solidFill>
                <a:latin typeface="Arial" panose="020B0604020202020204" pitchFamily="34" charset="0"/>
              </a:rPr>
              <a:t>Under </a:t>
            </a:r>
            <a:r>
              <a:rPr lang="en-US" b="1" dirty="0" smtClean="0">
                <a:solidFill>
                  <a:srgbClr val="000000"/>
                </a:solidFill>
                <a:latin typeface="Arial" panose="020B0604020202020204" pitchFamily="34" charset="0"/>
              </a:rPr>
              <a:t>review</a:t>
            </a:r>
            <a:endParaRPr lang="en-US" b="1" dirty="0">
              <a:solidFill>
                <a:srgbClr val="000000"/>
              </a:solidFill>
              <a:latin typeface="Arial" panose="020B0604020202020204" pitchFamily="34" charset="0"/>
            </a:endParaRPr>
          </a:p>
          <a:p>
            <a:r>
              <a:rPr lang="en-US" i="1" dirty="0">
                <a:solidFill>
                  <a:srgbClr val="222222"/>
                </a:solidFill>
                <a:latin typeface="Arial" panose="020B0604020202020204" pitchFamily="34" charset="0"/>
              </a:rPr>
              <a:t>Carol Miller (pseudonym). "Strategies for Dealing with </a:t>
            </a:r>
            <a:r>
              <a:rPr lang="en-US" i="1" dirty="0" err="1">
                <a:solidFill>
                  <a:srgbClr val="222222"/>
                </a:solidFill>
                <a:latin typeface="Arial" panose="020B0604020202020204" pitchFamily="34" charset="0"/>
              </a:rPr>
              <a:t>Cisnormative</a:t>
            </a:r>
            <a:r>
              <a:rPr lang="en-US" i="1" dirty="0">
                <a:solidFill>
                  <a:srgbClr val="222222"/>
                </a:solidFill>
                <a:latin typeface="Arial" panose="020B0604020202020204" pitchFamily="34" charset="0"/>
              </a:rPr>
              <a:t> Discursive Aggression in the Workplace: Disruption, Criticism, Self-Enforcement, and Collusion". </a:t>
            </a:r>
            <a:r>
              <a:rPr lang="en-US" i="1" dirty="0">
                <a:solidFill>
                  <a:srgbClr val="0B0080"/>
                </a:solidFill>
                <a:latin typeface="Arial" panose="020B0604020202020204" pitchFamily="34" charset="0"/>
                <a:hlinkClick r:id="rId2" tooltip="Gender, Work and Organization"/>
              </a:rPr>
              <a:t>Gender, Work and Organization</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endParaRPr lang="pt-PT" dirty="0"/>
          </a:p>
        </p:txBody>
      </p:sp>
    </p:spTree>
    <p:extLst>
      <p:ext uri="{BB962C8B-B14F-4D97-AF65-F5344CB8AC3E}">
        <p14:creationId xmlns:p14="http://schemas.microsoft.com/office/powerpoint/2010/main" val="69016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a:t>The</a:t>
            </a:r>
            <a:r>
              <a:rPr lang="pt-PT" b="1" dirty="0"/>
              <a:t> </a:t>
            </a:r>
            <a:r>
              <a:rPr lang="pt-PT" b="1" dirty="0" err="1"/>
              <a:t>Grievance</a:t>
            </a:r>
            <a:r>
              <a:rPr lang="pt-PT" b="1" dirty="0"/>
              <a:t> </a:t>
            </a:r>
            <a:r>
              <a:rPr lang="pt-PT" b="1" dirty="0" err="1"/>
              <a:t>Studies</a:t>
            </a:r>
            <a:r>
              <a:rPr lang="pt-PT" b="1" dirty="0"/>
              <a:t> </a:t>
            </a:r>
            <a:r>
              <a:rPr lang="pt-PT" b="1" dirty="0" err="1"/>
              <a:t>Hoax</a:t>
            </a:r>
            <a:endParaRPr lang="pt-PT" b="1" dirty="0"/>
          </a:p>
        </p:txBody>
      </p:sp>
      <p:sp>
        <p:nvSpPr>
          <p:cNvPr id="3" name="Content Placeholder 2"/>
          <p:cNvSpPr>
            <a:spLocks noGrp="1"/>
          </p:cNvSpPr>
          <p:nvPr>
            <p:ph idx="1"/>
          </p:nvPr>
        </p:nvSpPr>
        <p:spPr/>
        <p:txBody>
          <a:bodyPr>
            <a:normAutofit fontScale="55000" lnSpcReduction="20000"/>
          </a:bodyPr>
          <a:lstStyle/>
          <a:p>
            <a:r>
              <a:rPr lang="en-US" b="1" dirty="0" smtClean="0">
                <a:solidFill>
                  <a:srgbClr val="000000"/>
                </a:solidFill>
                <a:latin typeface="Arial" panose="020B0604020202020204" pitchFamily="34" charset="0"/>
              </a:rPr>
              <a:t>Rejected</a:t>
            </a:r>
            <a:endParaRPr lang="en-US" b="1" dirty="0">
              <a:solidFill>
                <a:srgbClr val="000000"/>
              </a:solidFill>
              <a:latin typeface="Arial" panose="020B0604020202020204" pitchFamily="34" charset="0"/>
            </a:endParaRPr>
          </a:p>
          <a:p>
            <a:r>
              <a:rPr lang="en-US" i="1" dirty="0">
                <a:solidFill>
                  <a:srgbClr val="222222"/>
                </a:solidFill>
                <a:latin typeface="Arial" panose="020B0604020202020204" pitchFamily="34" charset="0"/>
              </a:rPr>
              <a:t>Lisa A. Jones (pseudonym). "Rubbing One Out: Defining </a:t>
            </a:r>
            <a:r>
              <a:rPr lang="en-US" i="1" dirty="0" err="1">
                <a:solidFill>
                  <a:srgbClr val="222222"/>
                </a:solidFill>
                <a:latin typeface="Arial" panose="020B0604020202020204" pitchFamily="34" charset="0"/>
              </a:rPr>
              <a:t>Metasexual</a:t>
            </a:r>
            <a:r>
              <a:rPr lang="en-US" i="1" dirty="0">
                <a:solidFill>
                  <a:srgbClr val="222222"/>
                </a:solidFill>
                <a:latin typeface="Arial" panose="020B0604020202020204" pitchFamily="34" charset="0"/>
              </a:rPr>
              <a:t> Violence of Objectification Through Nonconsensual Masturbation". </a:t>
            </a:r>
            <a:r>
              <a:rPr lang="en-US" i="1" dirty="0">
                <a:solidFill>
                  <a:srgbClr val="0B0080"/>
                </a:solidFill>
                <a:latin typeface="Arial" panose="020B0604020202020204" pitchFamily="34" charset="0"/>
                <a:hlinkClick r:id="rId2" tooltip="Sociological Theory (journal)"/>
              </a:rPr>
              <a:t>Sociological Theory</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Carol Miller (pseudonym). "My Struggle to Dismantle My Whiteness: A Critical-Race Examination of Whiteness from within Whiteness". </a:t>
            </a:r>
            <a:r>
              <a:rPr lang="en-US" i="1" dirty="0">
                <a:solidFill>
                  <a:srgbClr val="A55858"/>
                </a:solidFill>
                <a:latin typeface="Arial" panose="020B0604020202020204" pitchFamily="34" charset="0"/>
                <a:hlinkClick r:id="rId3" tooltip="Sociology of Race and Ethnicity (page does not exist)"/>
              </a:rPr>
              <a:t>Sociology of Race and Ethnicity</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Carol Miller (pseudonym). "Queering Plato: Plato's Allegory of the Cave as a Queer-Theoretic Emancipatory Text on Sexuality and Gender". </a:t>
            </a:r>
            <a:r>
              <a:rPr lang="en-US" i="1" dirty="0">
                <a:solidFill>
                  <a:srgbClr val="0B0080"/>
                </a:solidFill>
                <a:latin typeface="Arial" panose="020B0604020202020204" pitchFamily="34" charset="0"/>
                <a:hlinkClick r:id="rId4" tooltip="GLQ (journal)"/>
              </a:rPr>
              <a:t>GLQ: A Journal of Gay and Lesbian Studies</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Richard Baldwin (borrowed identity). ""Pretty Good for a Girl": Feminist Physicality and Women's Bodybuilding". </a:t>
            </a:r>
            <a:r>
              <a:rPr lang="en-US" i="1" dirty="0">
                <a:solidFill>
                  <a:srgbClr val="0B0080"/>
                </a:solidFill>
                <a:latin typeface="Arial" panose="020B0604020202020204" pitchFamily="34" charset="0"/>
                <a:hlinkClick r:id="rId5" tooltip="Sociology of Sport Journal"/>
              </a:rPr>
              <a:t>Sociology of Sport Journal</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Richard Baldwin (borrowed identity). "Grappling with Hegemonic Masculinity: The Roles of Masculinity and Heteronormativity in Brazilian Jiu </a:t>
            </a:r>
            <a:r>
              <a:rPr lang="en-US" i="1" dirty="0" err="1">
                <a:solidFill>
                  <a:srgbClr val="222222"/>
                </a:solidFill>
                <a:latin typeface="Arial" panose="020B0604020202020204" pitchFamily="34" charset="0"/>
              </a:rPr>
              <a:t>Jitsu</a:t>
            </a:r>
            <a:r>
              <a:rPr lang="en-US" i="1" dirty="0">
                <a:solidFill>
                  <a:srgbClr val="222222"/>
                </a:solidFill>
                <a:latin typeface="Arial" panose="020B0604020202020204" pitchFamily="34" charset="0"/>
              </a:rPr>
              <a:t>". </a:t>
            </a:r>
            <a:r>
              <a:rPr lang="en-US" i="1" dirty="0">
                <a:solidFill>
                  <a:srgbClr val="0B0080"/>
                </a:solidFill>
                <a:latin typeface="Arial" panose="020B0604020202020204" pitchFamily="34" charset="0"/>
                <a:hlinkClick r:id="rId6" tooltip="International Review for the Sociology of Sport"/>
              </a:rPr>
              <a:t>International Review for the Sociology of Sport</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Richard Baldwin (borrowed identity). "Hegemonic Academic Bullying: The Ethics of </a:t>
            </a:r>
            <a:r>
              <a:rPr lang="en-US" i="1" dirty="0" err="1">
                <a:solidFill>
                  <a:srgbClr val="222222"/>
                </a:solidFill>
                <a:latin typeface="Arial" panose="020B0604020202020204" pitchFamily="34" charset="0"/>
              </a:rPr>
              <a:t>Sokal</a:t>
            </a:r>
            <a:r>
              <a:rPr lang="en-US" i="1" dirty="0">
                <a:solidFill>
                  <a:srgbClr val="222222"/>
                </a:solidFill>
                <a:latin typeface="Arial" panose="020B0604020202020204" pitchFamily="34" charset="0"/>
              </a:rPr>
              <a:t>-style Hoax Papers on Gender Studies". </a:t>
            </a:r>
            <a:r>
              <a:rPr lang="en-US" i="1" dirty="0">
                <a:solidFill>
                  <a:srgbClr val="0B0080"/>
                </a:solidFill>
                <a:latin typeface="Arial" panose="020B0604020202020204" pitchFamily="34" charset="0"/>
                <a:hlinkClick r:id="rId7" tooltip="Journal of Gender Studies"/>
              </a:rPr>
              <a:t>Journal of Gender Studies</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Richard Baldwin (borrowed identity). "Self-Reflections on Self-Reflections: An </a:t>
            </a:r>
            <a:r>
              <a:rPr lang="en-US" i="1" dirty="0" err="1">
                <a:solidFill>
                  <a:srgbClr val="222222"/>
                </a:solidFill>
                <a:latin typeface="Arial" panose="020B0604020202020204" pitchFamily="34" charset="0"/>
              </a:rPr>
              <a:t>Autoethnographic</a:t>
            </a:r>
            <a:r>
              <a:rPr lang="en-US" i="1" dirty="0">
                <a:solidFill>
                  <a:srgbClr val="222222"/>
                </a:solidFill>
                <a:latin typeface="Arial" panose="020B0604020202020204" pitchFamily="34" charset="0"/>
              </a:rPr>
              <a:t> Defense of </a:t>
            </a:r>
            <a:r>
              <a:rPr lang="en-US" i="1" dirty="0" err="1">
                <a:solidFill>
                  <a:srgbClr val="222222"/>
                </a:solidFill>
                <a:latin typeface="Arial" panose="020B0604020202020204" pitchFamily="34" charset="0"/>
              </a:rPr>
              <a:t>Autoethnography</a:t>
            </a:r>
            <a:r>
              <a:rPr lang="en-US" i="1" dirty="0">
                <a:solidFill>
                  <a:srgbClr val="222222"/>
                </a:solidFill>
                <a:latin typeface="Arial" panose="020B0604020202020204" pitchFamily="34" charset="0"/>
              </a:rPr>
              <a:t>". </a:t>
            </a:r>
            <a:r>
              <a:rPr lang="en-US" i="1" dirty="0">
                <a:solidFill>
                  <a:srgbClr val="0B0080"/>
                </a:solidFill>
                <a:latin typeface="Arial" panose="020B0604020202020204" pitchFamily="34" charset="0"/>
                <a:hlinkClick r:id="rId8" tooltip="Journal of Contemporary Ethnography"/>
              </a:rPr>
              <a:t>Journal of Contemporary Ethnography</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Brandon Williams (pseudonym). "Masculinity and the Others Within: A </a:t>
            </a:r>
            <a:r>
              <a:rPr lang="en-US" i="1" dirty="0" err="1">
                <a:solidFill>
                  <a:srgbClr val="222222"/>
                </a:solidFill>
                <a:latin typeface="Arial" panose="020B0604020202020204" pitchFamily="34" charset="0"/>
              </a:rPr>
              <a:t>Schizoethnographic</a:t>
            </a:r>
            <a:r>
              <a:rPr lang="en-US" i="1" dirty="0">
                <a:solidFill>
                  <a:srgbClr val="222222"/>
                </a:solidFill>
                <a:latin typeface="Arial" panose="020B0604020202020204" pitchFamily="34" charset="0"/>
              </a:rPr>
              <a:t> Approach to </a:t>
            </a:r>
            <a:r>
              <a:rPr lang="en-US" i="1" dirty="0" err="1">
                <a:solidFill>
                  <a:srgbClr val="222222"/>
                </a:solidFill>
                <a:latin typeface="Arial" panose="020B0604020202020204" pitchFamily="34" charset="0"/>
              </a:rPr>
              <a:t>Autoethnography</a:t>
            </a:r>
            <a:r>
              <a:rPr lang="en-US" i="1" dirty="0">
                <a:solidFill>
                  <a:srgbClr val="222222"/>
                </a:solidFill>
                <a:latin typeface="Arial" panose="020B0604020202020204" pitchFamily="34" charset="0"/>
              </a:rPr>
              <a:t>". </a:t>
            </a:r>
            <a:r>
              <a:rPr lang="en-US" i="1" dirty="0">
                <a:solidFill>
                  <a:srgbClr val="0B0080"/>
                </a:solidFill>
                <a:latin typeface="Arial" panose="020B0604020202020204" pitchFamily="34" charset="0"/>
                <a:hlinkClick r:id="rId9" tooltip="Qualitative Inquiry"/>
              </a:rPr>
              <a:t>Qualitative Inquiry</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i="1" dirty="0">
                <a:solidFill>
                  <a:srgbClr val="222222"/>
                </a:solidFill>
                <a:latin typeface="Arial" panose="020B0604020202020204" pitchFamily="34" charset="0"/>
              </a:rPr>
              <a:t>Helen Wilson (pseudonym). "</a:t>
            </a:r>
            <a:r>
              <a:rPr lang="en-US" i="1" dirty="0" err="1">
                <a:solidFill>
                  <a:srgbClr val="222222"/>
                </a:solidFill>
                <a:latin typeface="Arial" panose="020B0604020202020204" pitchFamily="34" charset="0"/>
              </a:rPr>
              <a:t>Rebraiding</a:t>
            </a:r>
            <a:r>
              <a:rPr lang="en-US" i="1" dirty="0">
                <a:solidFill>
                  <a:srgbClr val="222222"/>
                </a:solidFill>
                <a:latin typeface="Arial" panose="020B0604020202020204" pitchFamily="34" charset="0"/>
              </a:rPr>
              <a:t> Masculinity: Redefining the Struggle of Women Under the Domination of the Masculinity Trinity". </a:t>
            </a:r>
            <a:r>
              <a:rPr lang="en-US" i="1" dirty="0">
                <a:solidFill>
                  <a:srgbClr val="0B0080"/>
                </a:solidFill>
                <a:latin typeface="Arial" panose="020B0604020202020204" pitchFamily="34" charset="0"/>
                <a:hlinkClick r:id="rId10" tooltip="Signs (journal)"/>
              </a:rPr>
              <a:t>Signs</a:t>
            </a:r>
            <a:r>
              <a:rPr lang="en-US" i="1" dirty="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endParaRPr lang="pt-PT" dirty="0"/>
          </a:p>
        </p:txBody>
      </p:sp>
    </p:spTree>
    <p:extLst>
      <p:ext uri="{BB962C8B-B14F-4D97-AF65-F5344CB8AC3E}">
        <p14:creationId xmlns:p14="http://schemas.microsoft.com/office/powerpoint/2010/main" val="234463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err="1" smtClean="0"/>
              <a:t>Na</a:t>
            </a:r>
            <a:r>
              <a:rPr lang="pt-PT" b="1" dirty="0" err="1" smtClean="0"/>
              <a:t>t</a:t>
            </a:r>
            <a:r>
              <a:rPr lang="pt-PT" b="1" dirty="0" smtClean="0"/>
              <a:t> </a:t>
            </a:r>
            <a:r>
              <a:rPr lang="pt-PT" b="1" dirty="0" err="1" smtClean="0"/>
              <a:t>Tate’s</a:t>
            </a:r>
            <a:r>
              <a:rPr lang="pt-PT" b="1" dirty="0" smtClean="0"/>
              <a:t> </a:t>
            </a:r>
            <a:r>
              <a:rPr lang="pt-PT" b="1" dirty="0" err="1" smtClean="0"/>
              <a:t>Hoax</a:t>
            </a:r>
            <a:endParaRPr lang="pt-PT" b="1" dirty="0"/>
          </a:p>
        </p:txBody>
      </p:sp>
      <p:sp>
        <p:nvSpPr>
          <p:cNvPr id="3" name="Content Placeholder 2"/>
          <p:cNvSpPr>
            <a:spLocks noGrp="1"/>
          </p:cNvSpPr>
          <p:nvPr>
            <p:ph idx="1"/>
          </p:nvPr>
        </p:nvSpPr>
        <p:spPr>
          <a:xfrm>
            <a:off x="838200" y="1825625"/>
            <a:ext cx="10515600" cy="4652448"/>
          </a:xfrm>
        </p:spPr>
        <p:txBody>
          <a:bodyPr>
            <a:normAutofit fontScale="70000" lnSpcReduction="20000"/>
          </a:bodyPr>
          <a:lstStyle/>
          <a:p>
            <a:pPr algn="just"/>
            <a:r>
              <a:rPr lang="en-US" dirty="0" smtClean="0"/>
              <a:t>Nat Tate: An American Artist 1928–1960 is a 1998 novel, presented as a biography, by the English writer William Boyd. Nat Tate was an imaginary person, invented by Boyd and created as "an abstract expressionist who destroyed '99%' of his work and leapt to his death from the Staten Island ferry. His body was never found." At the time of the novel's launch, Boyd went some way to encourage the belief that Tate had really existed. Boyd published the book as a hoax, presented as a real biography. Gore Vidal, John Richardson (Picasso's biographer), Karen Wright (then editor of the influential Modern Painters magazine) and David Bowie (a board member of Modern Painters magazine and co-director with Karen Wright of 21 Publishing, which published the book) were all participants in the hoax. "Nat Tate" is a combination of the names of two London art galleries, the National Gallery and the Tate Gallery. Boyd and his conspirators set about convincing the New York glitterati (social elites) that the reputation of this influential abstract expressionist needed to be re-evaluated. Bowie held a launch party on April Fool's Day eve, 1998, and read extracts from the book, while Richardson talked about Tate's friendships with both Picasso and Braque. About a week later, journalist David Lister, who was at the New York launch, reported in the </a:t>
            </a:r>
            <a:r>
              <a:rPr lang="en-US" dirty="0" err="1" smtClean="0"/>
              <a:t>The</a:t>
            </a:r>
            <a:r>
              <a:rPr lang="en-US" dirty="0" smtClean="0"/>
              <a:t> Independent of London that "some of the biggest names in the art world have been the victims of a literary hoax", and the story was picked up by other newspapers, including The New York Times. He said that no one he spoke to claimed to know Tate well, but no one claimed not to have heard of him. He said he sniffed something fishy, since he appeared to be the only person in the room who had never heard of Tate. His suspicions were confirmed when he discovered that none of the galleries mentioned in the book actually existed. By January 2016, Lister had become The Independent's Arts Editor.</a:t>
            </a:r>
            <a:endParaRPr lang="pt-PT" dirty="0"/>
          </a:p>
        </p:txBody>
      </p:sp>
    </p:spTree>
    <p:extLst>
      <p:ext uri="{BB962C8B-B14F-4D97-AF65-F5344CB8AC3E}">
        <p14:creationId xmlns:p14="http://schemas.microsoft.com/office/powerpoint/2010/main" val="3432412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Henrietta</a:t>
            </a:r>
            <a:r>
              <a:rPr lang="pt-PT" b="1" dirty="0" smtClean="0"/>
              <a:t> </a:t>
            </a:r>
            <a:r>
              <a:rPr lang="pt-PT" b="1" dirty="0" err="1" smtClean="0"/>
              <a:t>Lacks</a:t>
            </a:r>
            <a:r>
              <a:rPr lang="pt-PT" b="1" dirty="0" smtClean="0"/>
              <a:t> </a:t>
            </a:r>
            <a:endParaRPr lang="pt-PT" b="1" dirty="0"/>
          </a:p>
        </p:txBody>
      </p:sp>
      <p:sp>
        <p:nvSpPr>
          <p:cNvPr id="3" name="Content Placeholder 2"/>
          <p:cNvSpPr>
            <a:spLocks noGrp="1"/>
          </p:cNvSpPr>
          <p:nvPr>
            <p:ph idx="1"/>
          </p:nvPr>
        </p:nvSpPr>
        <p:spPr>
          <a:xfrm>
            <a:off x="838200" y="1774110"/>
            <a:ext cx="10515600" cy="4351338"/>
          </a:xfrm>
        </p:spPr>
        <p:txBody>
          <a:bodyPr>
            <a:normAutofit/>
          </a:bodyPr>
          <a:lstStyle/>
          <a:p>
            <a:pPr algn="just"/>
            <a:r>
              <a:rPr lang="en-US" sz="2400" dirty="0" smtClean="0"/>
              <a:t>Henrietta Lacks (August 1, 1920 – October 4, 1951 was an African American woman who was the unwitting donor of cells from her cancerous tumor that was biopsied during treatment for cervical cancer at the Johns Hopkins Hospital in Baltimore, Maryland, U.S. These cells were cultured by George Otto </a:t>
            </a:r>
            <a:r>
              <a:rPr lang="en-US" sz="2400" dirty="0" err="1" smtClean="0"/>
              <a:t>Gey</a:t>
            </a:r>
            <a:r>
              <a:rPr lang="en-US" sz="2400" dirty="0" smtClean="0"/>
              <a:t> to create the first human immortal cell line, now known as the HeLa cell line, which is still used for medical research.</a:t>
            </a:r>
            <a:endParaRPr lang="pt-PT" sz="2400" dirty="0"/>
          </a:p>
        </p:txBody>
      </p:sp>
      <p:pic>
        <p:nvPicPr>
          <p:cNvPr id="3074" name="Picture 2" descr="https://upload.wikimedia.org/wikipedia/en/d/d7/Henrietta_Lacks_%281920-195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530" y="3715445"/>
            <a:ext cx="2228939" cy="241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0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Milgram’s</a:t>
            </a:r>
            <a:r>
              <a:rPr lang="pt-PT" b="1" dirty="0" smtClean="0"/>
              <a:t> </a:t>
            </a:r>
            <a:r>
              <a:rPr lang="pt-PT" b="1" dirty="0" err="1" smtClean="0"/>
              <a:t>Experiment</a:t>
            </a:r>
            <a:r>
              <a:rPr lang="pt-PT" b="1" dirty="0" smtClean="0"/>
              <a:t> (1)</a:t>
            </a:r>
            <a:endParaRPr lang="pt-PT" b="1" dirty="0"/>
          </a:p>
        </p:txBody>
      </p:sp>
      <p:sp>
        <p:nvSpPr>
          <p:cNvPr id="3" name="Content Placeholder 2"/>
          <p:cNvSpPr>
            <a:spLocks noGrp="1"/>
          </p:cNvSpPr>
          <p:nvPr>
            <p:ph idx="1"/>
          </p:nvPr>
        </p:nvSpPr>
        <p:spPr>
          <a:xfrm>
            <a:off x="838200" y="1825624"/>
            <a:ext cx="10515600" cy="4871389"/>
          </a:xfrm>
        </p:spPr>
        <p:txBody>
          <a:bodyPr/>
          <a:lstStyle/>
          <a:p>
            <a:pPr algn="just"/>
            <a:r>
              <a:rPr lang="en-US" sz="1600" dirty="0" smtClean="0"/>
              <a:t>The experimenter (E) orders the teacher (T), the subject of the experiment, to give what the latter believes are painful electric shocks to a learner (L), who is actually an actor and confederate. The subject is led to believe that for each wrong answer, the learner was receiving actual electric shocks, though in reality there were no such punishments. Being separated from the subject, the confederate set up a tape recorder integrated with the electro-shock generator, which played pre-recorded sounds for each shock level.</a:t>
            </a:r>
          </a:p>
          <a:p>
            <a:endParaRPr lang="en-US" dirty="0" smtClean="0"/>
          </a:p>
          <a:p>
            <a:endParaRPr lang="pt-PT" dirty="0"/>
          </a:p>
        </p:txBody>
      </p:sp>
      <p:pic>
        <p:nvPicPr>
          <p:cNvPr id="4" name="Content Placeholder 3"/>
          <p:cNvPicPr>
            <a:picLocks noChangeAspect="1"/>
          </p:cNvPicPr>
          <p:nvPr/>
        </p:nvPicPr>
        <p:blipFill>
          <a:blip r:embed="rId2"/>
          <a:stretch>
            <a:fillRect/>
          </a:stretch>
        </p:blipFill>
        <p:spPr>
          <a:xfrm>
            <a:off x="3552422" y="3013656"/>
            <a:ext cx="5087155" cy="3503053"/>
          </a:xfrm>
          <a:prstGeom prst="rect">
            <a:avLst/>
          </a:prstGeom>
        </p:spPr>
      </p:pic>
    </p:spTree>
    <p:extLst>
      <p:ext uri="{BB962C8B-B14F-4D97-AF65-F5344CB8AC3E}">
        <p14:creationId xmlns:p14="http://schemas.microsoft.com/office/powerpoint/2010/main" val="291147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Milgram’s</a:t>
            </a:r>
            <a:r>
              <a:rPr lang="pt-PT" b="1" dirty="0" smtClean="0"/>
              <a:t> </a:t>
            </a:r>
            <a:r>
              <a:rPr lang="pt-PT" b="1" dirty="0" err="1" smtClean="0"/>
              <a:t>Experiment</a:t>
            </a:r>
            <a:r>
              <a:rPr lang="pt-PT" b="1" dirty="0" smtClean="0"/>
              <a:t> (2)</a:t>
            </a:r>
            <a:endParaRPr lang="pt-PT" b="1" dirty="0"/>
          </a:p>
        </p:txBody>
      </p:sp>
      <p:sp>
        <p:nvSpPr>
          <p:cNvPr id="6" name="Content Placeholder 5"/>
          <p:cNvSpPr>
            <a:spLocks noGrp="1"/>
          </p:cNvSpPr>
          <p:nvPr>
            <p:ph idx="1"/>
          </p:nvPr>
        </p:nvSpPr>
        <p:spPr/>
        <p:txBody>
          <a:bodyPr>
            <a:normAutofit fontScale="77500" lnSpcReduction="20000"/>
          </a:bodyPr>
          <a:lstStyle/>
          <a:p>
            <a:pPr algn="just"/>
            <a:r>
              <a:rPr lang="en-US" dirty="0" smtClean="0"/>
              <a:t>The Milgram experiment on obedience to authority figures was a series of social psychology experiments conducted by Yale University psychologist Stanley Milgram. They measured the willingness of study participants, men from a diverse range of occupations with varying levels of education, to obey an authority figure who instructed them to perform acts conflicting with their personal conscience; the experiment found, unexpectedly, that a very high proportion of people were prepared to obey, albeit unwillingly, even if apparently causing serious injury and distress. Milgram first described his research in 1963 in an article published in the Journal of Abnormal and Social Psychology and later discussed his findings in greater depth in his 1974 book, Obedience to Authority: An Experimental View. The experiments began in July 1961, in the basement of </a:t>
            </a:r>
            <a:r>
              <a:rPr lang="en-US" dirty="0" err="1" smtClean="0"/>
              <a:t>Linsly</a:t>
            </a:r>
            <a:r>
              <a:rPr lang="en-US" dirty="0" smtClean="0"/>
              <a:t>-Chittenden Hall at Yale University, three months after the start of the trial of German Nazi war criminal Adolf Eichmann in Jerusalem. Milgram devised his psychological study to answer the popular question at that particular time: "Could it be that Eichmann and his million accomplices in the Holocaust were just following orders? Could we call them all accomplices?" The experiments have been repeated many times in the following years with consistent results within differing societies, although not with the same percentages around the globe</a:t>
            </a:r>
          </a:p>
          <a:p>
            <a:endParaRPr lang="pt-PT" dirty="0"/>
          </a:p>
        </p:txBody>
      </p:sp>
    </p:spTree>
    <p:extLst>
      <p:ext uri="{BB962C8B-B14F-4D97-AF65-F5344CB8AC3E}">
        <p14:creationId xmlns:p14="http://schemas.microsoft.com/office/powerpoint/2010/main" val="126981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Zimbardo’s</a:t>
            </a:r>
            <a:r>
              <a:rPr lang="pt-PT" b="1" dirty="0" smtClean="0"/>
              <a:t> </a:t>
            </a:r>
            <a:r>
              <a:rPr lang="pt-PT" b="1" dirty="0" err="1" smtClean="0"/>
              <a:t>Experiment</a:t>
            </a:r>
            <a:endParaRPr lang="pt-PT" b="1" dirty="0" smtClean="0"/>
          </a:p>
        </p:txBody>
      </p:sp>
      <p:sp>
        <p:nvSpPr>
          <p:cNvPr id="3" name="Content Placeholder 2"/>
          <p:cNvSpPr>
            <a:spLocks noGrp="1"/>
          </p:cNvSpPr>
          <p:nvPr>
            <p:ph idx="1"/>
          </p:nvPr>
        </p:nvSpPr>
        <p:spPr>
          <a:xfrm>
            <a:off x="838200" y="1481070"/>
            <a:ext cx="10515600" cy="4700789"/>
          </a:xfrm>
        </p:spPr>
        <p:txBody>
          <a:bodyPr>
            <a:normAutofit fontScale="77500" lnSpcReduction="20000"/>
          </a:bodyPr>
          <a:lstStyle/>
          <a:p>
            <a:pPr algn="just"/>
            <a:r>
              <a:rPr lang="en-US" dirty="0" smtClean="0"/>
              <a:t>The Stanford Prison Experiment (SPE) was a landmark study of the psychological effects of perceived power. Specifically, the study focused on the power struggle between prisoners and prison guards. The experiment was conducted at Stanford University on August 14–20, 1971, by a team of researchers led by psychology professor Philip Zimbardo using college students. It was funded by the U.S. Office of Naval Research and was of interest to both the U.S. Navy and Marine Corps as an investigation into the causes of conflict between military guards and prisoners. The experiment is a classic study on the psychology of imprisonment and is a topic covered in most introductory psychology textbooks. The participants adapted to their roles well beyond Zimbardo's expectations, as the guards enforced authoritarian measures and ultimately subjected some of the prisoners to psychological torture. Many of the prisoners passively accepted psychological abuse and, at the request of the guards, readily harassed other prisoners who attempted to prevent it. The experiment even affected Zimbardo himself, who, in his role as the superintendent, permitted the abuse to continue. Two of the prisoners quit the experiment early, and the entire experiment was abruptly stopped after only six days, to an extent because of the objections of graduate student Christina </a:t>
            </a:r>
            <a:r>
              <a:rPr lang="en-US" dirty="0" err="1" smtClean="0"/>
              <a:t>Maslach</a:t>
            </a:r>
            <a:r>
              <a:rPr lang="en-US" dirty="0" smtClean="0"/>
              <a:t>, whom Zimbardo was dating (and later married). Certain portions of the experiment were filmed, and excerpts of footage are publicly available.</a:t>
            </a:r>
          </a:p>
          <a:p>
            <a:endParaRPr lang="pt-PT" dirty="0"/>
          </a:p>
        </p:txBody>
      </p:sp>
    </p:spTree>
    <p:extLst>
      <p:ext uri="{BB962C8B-B14F-4D97-AF65-F5344CB8AC3E}">
        <p14:creationId xmlns:p14="http://schemas.microsoft.com/office/powerpoint/2010/main" val="390434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Abu </a:t>
            </a:r>
            <a:r>
              <a:rPr lang="pt-PT" b="1" dirty="0" err="1" smtClean="0"/>
              <a:t>Ghraib</a:t>
            </a:r>
            <a:endParaRPr lang="pt-PT" b="1" dirty="0"/>
          </a:p>
        </p:txBody>
      </p:sp>
      <p:pic>
        <p:nvPicPr>
          <p:cNvPr id="7170" name="Picture 2" descr="https://upload.wikimedia.org/wikipedia/commons/a/aa/AG-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9200" y="2248694"/>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8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err="1" smtClean="0"/>
              <a:t>List</a:t>
            </a:r>
            <a:r>
              <a:rPr lang="pt-PT" b="1" dirty="0" smtClean="0"/>
              <a:t> </a:t>
            </a:r>
            <a:r>
              <a:rPr lang="pt-PT" b="1" dirty="0" err="1" smtClean="0"/>
              <a:t>of</a:t>
            </a:r>
            <a:r>
              <a:rPr lang="pt-PT" b="1" dirty="0" smtClean="0"/>
              <a:t> </a:t>
            </a:r>
            <a:r>
              <a:rPr lang="pt-PT" b="1" dirty="0" err="1" smtClean="0"/>
              <a:t>Fake</a:t>
            </a:r>
            <a:r>
              <a:rPr lang="pt-PT" b="1" dirty="0" smtClean="0"/>
              <a:t>/</a:t>
            </a:r>
            <a:r>
              <a:rPr lang="pt-PT" b="1" dirty="0" err="1" smtClean="0"/>
              <a:t>Fraudulent</a:t>
            </a:r>
            <a:r>
              <a:rPr lang="pt-PT" b="1" dirty="0" smtClean="0"/>
              <a:t> </a:t>
            </a:r>
            <a:r>
              <a:rPr lang="pt-PT" b="1" dirty="0" err="1" smtClean="0"/>
              <a:t>Journals</a:t>
            </a:r>
            <a:endParaRPr lang="pt-PT" b="1" dirty="0"/>
          </a:p>
        </p:txBody>
      </p:sp>
      <p:sp>
        <p:nvSpPr>
          <p:cNvPr id="3" name="Content Placeholder 2"/>
          <p:cNvSpPr>
            <a:spLocks noGrp="1"/>
          </p:cNvSpPr>
          <p:nvPr>
            <p:ph idx="1"/>
          </p:nvPr>
        </p:nvSpPr>
        <p:spPr/>
        <p:txBody>
          <a:bodyPr>
            <a:normAutofit/>
          </a:bodyPr>
          <a:lstStyle/>
          <a:p>
            <a:r>
              <a:rPr lang="en-US" dirty="0" smtClean="0"/>
              <a:t>http://fake-indian-journals.blogspot.pt/2015/03/complete-list-of-fake-predatory-or.html#!/2015/03/complete-list-of-fake-predatory-or.html</a:t>
            </a:r>
          </a:p>
        </p:txBody>
      </p:sp>
    </p:spTree>
    <p:extLst>
      <p:ext uri="{BB962C8B-B14F-4D97-AF65-F5344CB8AC3E}">
        <p14:creationId xmlns:p14="http://schemas.microsoft.com/office/powerpoint/2010/main" val="160170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Central </a:t>
            </a:r>
            <a:r>
              <a:rPr lang="pt-PT" b="1" dirty="0" err="1" smtClean="0"/>
              <a:t>Topics</a:t>
            </a:r>
            <a:r>
              <a:rPr lang="pt-PT" b="1" dirty="0" smtClean="0"/>
              <a:t> (1)</a:t>
            </a:r>
            <a:endParaRPr lang="pt-PT" b="1" dirty="0"/>
          </a:p>
        </p:txBody>
      </p:sp>
      <p:sp>
        <p:nvSpPr>
          <p:cNvPr id="3" name="Content Placeholder 2"/>
          <p:cNvSpPr>
            <a:spLocks noGrp="1"/>
          </p:cNvSpPr>
          <p:nvPr>
            <p:ph idx="1"/>
          </p:nvPr>
        </p:nvSpPr>
        <p:spPr/>
        <p:txBody>
          <a:bodyPr>
            <a:normAutofit/>
          </a:bodyPr>
          <a:lstStyle/>
          <a:p>
            <a:r>
              <a:rPr lang="pt-PT" dirty="0" err="1" smtClean="0"/>
              <a:t>Ethical</a:t>
            </a:r>
            <a:r>
              <a:rPr lang="pt-PT" dirty="0" smtClean="0"/>
              <a:t> </a:t>
            </a:r>
            <a:r>
              <a:rPr lang="pt-PT" dirty="0" err="1" smtClean="0"/>
              <a:t>Behavior</a:t>
            </a:r>
            <a:r>
              <a:rPr lang="pt-PT" dirty="0" smtClean="0"/>
              <a:t> in </a:t>
            </a:r>
            <a:r>
              <a:rPr lang="pt-PT" dirty="0" err="1" smtClean="0"/>
              <a:t>Universities</a:t>
            </a:r>
            <a:r>
              <a:rPr lang="pt-PT" dirty="0" smtClean="0"/>
              <a:t>, </a:t>
            </a:r>
            <a:r>
              <a:rPr lang="pt-PT" dirty="0" err="1" smtClean="0"/>
              <a:t>Institutes</a:t>
            </a:r>
            <a:r>
              <a:rPr lang="pt-PT" dirty="0" smtClean="0"/>
              <a:t>, Research Centres.</a:t>
            </a:r>
          </a:p>
          <a:p>
            <a:r>
              <a:rPr lang="pt-PT" dirty="0" err="1" smtClean="0"/>
              <a:t>Facts</a:t>
            </a:r>
            <a:r>
              <a:rPr lang="pt-PT" dirty="0" smtClean="0"/>
              <a:t> vs. </a:t>
            </a:r>
            <a:r>
              <a:rPr lang="pt-PT" dirty="0" err="1" smtClean="0"/>
              <a:t>Values</a:t>
            </a:r>
            <a:r>
              <a:rPr lang="pt-PT" dirty="0" smtClean="0"/>
              <a:t>.</a:t>
            </a:r>
          </a:p>
          <a:p>
            <a:r>
              <a:rPr lang="pt-PT" dirty="0" err="1" smtClean="0"/>
              <a:t>Value</a:t>
            </a:r>
            <a:r>
              <a:rPr lang="pt-PT" dirty="0" smtClean="0"/>
              <a:t> Free? </a:t>
            </a:r>
            <a:r>
              <a:rPr lang="pt-PT" dirty="0" err="1" smtClean="0"/>
              <a:t>Axiological</a:t>
            </a:r>
            <a:r>
              <a:rPr lang="pt-PT" dirty="0" smtClean="0"/>
              <a:t> </a:t>
            </a:r>
            <a:r>
              <a:rPr lang="pt-PT" dirty="0" err="1" smtClean="0"/>
              <a:t>Neutrality</a:t>
            </a:r>
            <a:r>
              <a:rPr lang="pt-PT" dirty="0" smtClean="0"/>
              <a:t>? </a:t>
            </a:r>
            <a:r>
              <a:rPr lang="pt-PT" dirty="0" err="1" smtClean="0"/>
              <a:t>Topic</a:t>
            </a:r>
            <a:r>
              <a:rPr lang="pt-PT" dirty="0" smtClean="0"/>
              <a:t> </a:t>
            </a:r>
            <a:r>
              <a:rPr lang="pt-PT" dirty="0" err="1" smtClean="0"/>
              <a:t>Choice</a:t>
            </a:r>
            <a:r>
              <a:rPr lang="pt-PT" dirty="0" smtClean="0"/>
              <a:t>?</a:t>
            </a:r>
          </a:p>
          <a:p>
            <a:r>
              <a:rPr lang="pt-PT" dirty="0" err="1" smtClean="0"/>
              <a:t>Beliefs</a:t>
            </a:r>
            <a:r>
              <a:rPr lang="pt-PT" dirty="0" smtClean="0"/>
              <a:t>, </a:t>
            </a:r>
            <a:r>
              <a:rPr lang="pt-PT" dirty="0" err="1" smtClean="0"/>
              <a:t>Lucidity</a:t>
            </a:r>
            <a:r>
              <a:rPr lang="pt-PT" dirty="0" smtClean="0"/>
              <a:t>, </a:t>
            </a:r>
            <a:r>
              <a:rPr lang="pt-PT" dirty="0" err="1" smtClean="0"/>
              <a:t>and</a:t>
            </a:r>
            <a:r>
              <a:rPr lang="pt-PT" dirty="0" smtClean="0"/>
              <a:t> </a:t>
            </a:r>
            <a:r>
              <a:rPr lang="pt-PT" dirty="0" err="1" smtClean="0"/>
              <a:t>Credibility</a:t>
            </a:r>
            <a:r>
              <a:rPr lang="pt-PT" dirty="0" smtClean="0"/>
              <a:t>.</a:t>
            </a:r>
          </a:p>
          <a:p>
            <a:r>
              <a:rPr lang="pt-PT" dirty="0" err="1" smtClean="0"/>
              <a:t>Independency</a:t>
            </a:r>
            <a:r>
              <a:rPr lang="pt-PT" dirty="0" smtClean="0"/>
              <a:t> </a:t>
            </a:r>
            <a:r>
              <a:rPr lang="pt-PT" dirty="0" err="1" smtClean="0"/>
              <a:t>and</a:t>
            </a:r>
            <a:r>
              <a:rPr lang="pt-PT" dirty="0" smtClean="0"/>
              <a:t> </a:t>
            </a:r>
            <a:r>
              <a:rPr lang="pt-PT" dirty="0" err="1" smtClean="0"/>
              <a:t>Transparency</a:t>
            </a:r>
            <a:r>
              <a:rPr lang="pt-PT" dirty="0" smtClean="0"/>
              <a:t>. </a:t>
            </a:r>
          </a:p>
          <a:p>
            <a:r>
              <a:rPr lang="pt-PT" dirty="0" err="1" smtClean="0"/>
              <a:t>Authorship</a:t>
            </a:r>
            <a:r>
              <a:rPr lang="pt-PT" dirty="0" smtClean="0"/>
              <a:t> </a:t>
            </a:r>
            <a:r>
              <a:rPr lang="pt-PT" dirty="0" err="1" smtClean="0"/>
              <a:t>and</a:t>
            </a:r>
            <a:r>
              <a:rPr lang="pt-PT" dirty="0" smtClean="0"/>
              <a:t> </a:t>
            </a:r>
            <a:r>
              <a:rPr lang="pt-PT" dirty="0" err="1" smtClean="0"/>
              <a:t>Its</a:t>
            </a:r>
            <a:r>
              <a:rPr lang="pt-PT" dirty="0" smtClean="0"/>
              <a:t> </a:t>
            </a:r>
            <a:r>
              <a:rPr lang="pt-PT" dirty="0" err="1" smtClean="0"/>
              <a:t>Myths</a:t>
            </a:r>
            <a:r>
              <a:rPr lang="pt-PT" dirty="0" smtClean="0"/>
              <a:t>.</a:t>
            </a:r>
          </a:p>
          <a:p>
            <a:r>
              <a:rPr lang="pt-PT" dirty="0" err="1" smtClean="0"/>
              <a:t>Collaboration</a:t>
            </a:r>
            <a:r>
              <a:rPr lang="pt-PT" dirty="0" smtClean="0"/>
              <a:t> </a:t>
            </a:r>
            <a:r>
              <a:rPr lang="pt-PT" dirty="0" err="1" smtClean="0"/>
              <a:t>and</a:t>
            </a:r>
            <a:r>
              <a:rPr lang="pt-PT" dirty="0" smtClean="0"/>
              <a:t> </a:t>
            </a:r>
            <a:r>
              <a:rPr lang="pt-PT" dirty="0" err="1" smtClean="0"/>
              <a:t>Equity</a:t>
            </a:r>
            <a:r>
              <a:rPr lang="pt-PT" dirty="0" smtClean="0"/>
              <a:t>.</a:t>
            </a:r>
          </a:p>
          <a:p>
            <a:r>
              <a:rPr lang="pt-PT" dirty="0" err="1" smtClean="0"/>
              <a:t>Authority</a:t>
            </a:r>
            <a:r>
              <a:rPr lang="pt-PT" dirty="0" smtClean="0"/>
              <a:t>, Expertise, </a:t>
            </a:r>
            <a:r>
              <a:rPr lang="pt-PT" dirty="0" err="1" smtClean="0"/>
              <a:t>Contributions</a:t>
            </a:r>
            <a:r>
              <a:rPr lang="pt-PT" dirty="0" smtClean="0"/>
              <a:t>.</a:t>
            </a:r>
          </a:p>
        </p:txBody>
      </p:sp>
    </p:spTree>
    <p:extLst>
      <p:ext uri="{BB962C8B-B14F-4D97-AF65-F5344CB8AC3E}">
        <p14:creationId xmlns:p14="http://schemas.microsoft.com/office/powerpoint/2010/main" val="84267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Central </a:t>
            </a:r>
            <a:r>
              <a:rPr lang="pt-PT" b="1" dirty="0" err="1" smtClean="0"/>
              <a:t>Topics</a:t>
            </a:r>
            <a:r>
              <a:rPr lang="pt-PT" b="1" dirty="0" smtClean="0"/>
              <a:t> (2)</a:t>
            </a:r>
            <a:endParaRPr lang="pt-PT" b="1" dirty="0"/>
          </a:p>
        </p:txBody>
      </p:sp>
      <p:sp>
        <p:nvSpPr>
          <p:cNvPr id="3" name="Content Placeholder 2"/>
          <p:cNvSpPr>
            <a:spLocks noGrp="1"/>
          </p:cNvSpPr>
          <p:nvPr>
            <p:ph idx="1"/>
          </p:nvPr>
        </p:nvSpPr>
        <p:spPr/>
        <p:txBody>
          <a:bodyPr/>
          <a:lstStyle/>
          <a:p>
            <a:r>
              <a:rPr lang="pt-PT" dirty="0" err="1" smtClean="0"/>
              <a:t>Plagiarism</a:t>
            </a:r>
            <a:r>
              <a:rPr lang="pt-PT" dirty="0" smtClean="0"/>
              <a:t>, </a:t>
            </a:r>
            <a:r>
              <a:rPr lang="pt-PT" dirty="0" err="1" smtClean="0"/>
              <a:t>Fraud</a:t>
            </a:r>
            <a:r>
              <a:rPr lang="pt-PT" dirty="0" smtClean="0"/>
              <a:t>.</a:t>
            </a:r>
          </a:p>
          <a:p>
            <a:r>
              <a:rPr lang="pt-PT" dirty="0" smtClean="0"/>
              <a:t>Independence. </a:t>
            </a:r>
            <a:r>
              <a:rPr lang="pt-PT" dirty="0" err="1" smtClean="0"/>
              <a:t>The</a:t>
            </a:r>
            <a:r>
              <a:rPr lang="pt-PT" dirty="0" smtClean="0"/>
              <a:t> </a:t>
            </a:r>
            <a:r>
              <a:rPr lang="pt-PT" dirty="0" err="1" smtClean="0"/>
              <a:t>Presence</a:t>
            </a:r>
            <a:r>
              <a:rPr lang="pt-PT" dirty="0" smtClean="0"/>
              <a:t> </a:t>
            </a:r>
            <a:r>
              <a:rPr lang="pt-PT" dirty="0" err="1" smtClean="0"/>
              <a:t>of</a:t>
            </a:r>
            <a:r>
              <a:rPr lang="pt-PT" dirty="0" smtClean="0"/>
              <a:t> </a:t>
            </a:r>
            <a:r>
              <a:rPr lang="pt-PT" dirty="0" err="1" smtClean="0"/>
              <a:t>Disclaimers</a:t>
            </a:r>
            <a:r>
              <a:rPr lang="pt-PT" dirty="0" smtClean="0"/>
              <a:t>.</a:t>
            </a:r>
          </a:p>
          <a:p>
            <a:r>
              <a:rPr lang="pt-PT" dirty="0" err="1" smtClean="0"/>
              <a:t>Subsidizing</a:t>
            </a:r>
            <a:r>
              <a:rPr lang="pt-PT" dirty="0" smtClean="0"/>
              <a:t> </a:t>
            </a:r>
            <a:r>
              <a:rPr lang="pt-PT" dirty="0" err="1" smtClean="0"/>
              <a:t>What</a:t>
            </a:r>
            <a:r>
              <a:rPr lang="pt-PT" dirty="0" smtClean="0"/>
              <a:t>?</a:t>
            </a:r>
          </a:p>
          <a:p>
            <a:r>
              <a:rPr lang="pt-PT" dirty="0" err="1" smtClean="0"/>
              <a:t>Trends</a:t>
            </a:r>
            <a:r>
              <a:rPr lang="pt-PT" dirty="0" smtClean="0"/>
              <a:t>, </a:t>
            </a:r>
            <a:r>
              <a:rPr lang="pt-PT" dirty="0" err="1" smtClean="0"/>
              <a:t>Fads</a:t>
            </a:r>
            <a:r>
              <a:rPr lang="pt-PT" dirty="0" smtClean="0"/>
              <a:t>, </a:t>
            </a:r>
            <a:r>
              <a:rPr lang="pt-PT" dirty="0" err="1" smtClean="0"/>
              <a:t>and</a:t>
            </a:r>
            <a:r>
              <a:rPr lang="pt-PT" dirty="0" smtClean="0"/>
              <a:t> </a:t>
            </a:r>
            <a:r>
              <a:rPr lang="pt-PT" dirty="0" err="1" smtClean="0"/>
              <a:t>Fashions</a:t>
            </a:r>
            <a:r>
              <a:rPr lang="pt-PT" dirty="0" smtClean="0"/>
              <a:t>.</a:t>
            </a:r>
          </a:p>
          <a:p>
            <a:r>
              <a:rPr lang="pt-PT" dirty="0" err="1" smtClean="0"/>
              <a:t>Exclusion</a:t>
            </a:r>
            <a:r>
              <a:rPr lang="pt-PT" dirty="0" smtClean="0"/>
              <a:t> </a:t>
            </a:r>
            <a:r>
              <a:rPr lang="pt-PT" dirty="0" err="1" smtClean="0"/>
              <a:t>and</a:t>
            </a:r>
            <a:r>
              <a:rPr lang="pt-PT" dirty="0" smtClean="0"/>
              <a:t> </a:t>
            </a:r>
            <a:r>
              <a:rPr lang="pt-PT" dirty="0" err="1" smtClean="0"/>
              <a:t>Inclusion</a:t>
            </a:r>
            <a:r>
              <a:rPr lang="pt-PT" dirty="0" smtClean="0"/>
              <a:t>.</a:t>
            </a:r>
          </a:p>
          <a:p>
            <a:r>
              <a:rPr lang="pt-PT" dirty="0" err="1" smtClean="0"/>
              <a:t>Definition</a:t>
            </a:r>
            <a:r>
              <a:rPr lang="pt-PT" dirty="0" smtClean="0"/>
              <a:t> </a:t>
            </a:r>
            <a:r>
              <a:rPr lang="pt-PT" dirty="0" err="1" smtClean="0"/>
              <a:t>of</a:t>
            </a:r>
            <a:r>
              <a:rPr lang="pt-PT" dirty="0" smtClean="0"/>
              <a:t> </a:t>
            </a:r>
            <a:r>
              <a:rPr lang="pt-PT" dirty="0" err="1" smtClean="0"/>
              <a:t>Rights</a:t>
            </a:r>
            <a:r>
              <a:rPr lang="pt-PT" dirty="0" smtClean="0"/>
              <a:t>.</a:t>
            </a:r>
          </a:p>
          <a:p>
            <a:r>
              <a:rPr lang="pt-PT" dirty="0" err="1" smtClean="0"/>
              <a:t>Designing</a:t>
            </a:r>
            <a:r>
              <a:rPr lang="pt-PT" dirty="0" smtClean="0"/>
              <a:t> </a:t>
            </a:r>
            <a:r>
              <a:rPr lang="pt-PT" dirty="0" err="1" smtClean="0"/>
              <a:t>Experiments</a:t>
            </a:r>
            <a:r>
              <a:rPr lang="pt-PT" dirty="0" smtClean="0"/>
              <a:t>.</a:t>
            </a:r>
          </a:p>
          <a:p>
            <a:r>
              <a:rPr lang="pt-PT" dirty="0" smtClean="0"/>
              <a:t>Data </a:t>
            </a:r>
            <a:r>
              <a:rPr lang="pt-PT" dirty="0" err="1" smtClean="0"/>
              <a:t>Sharing</a:t>
            </a:r>
            <a:r>
              <a:rPr lang="pt-PT" dirty="0" smtClean="0"/>
              <a:t> </a:t>
            </a:r>
            <a:r>
              <a:rPr lang="pt-PT" dirty="0" err="1" smtClean="0"/>
              <a:t>and</a:t>
            </a:r>
            <a:r>
              <a:rPr lang="pt-PT" dirty="0" smtClean="0"/>
              <a:t> </a:t>
            </a:r>
            <a:r>
              <a:rPr lang="pt-PT" dirty="0" err="1" smtClean="0"/>
              <a:t>the</a:t>
            </a:r>
            <a:r>
              <a:rPr lang="pt-PT" dirty="0" smtClean="0"/>
              <a:t> </a:t>
            </a:r>
            <a:r>
              <a:rPr lang="pt-PT" dirty="0" err="1" smtClean="0"/>
              <a:t>Logic</a:t>
            </a:r>
            <a:r>
              <a:rPr lang="pt-PT" dirty="0" smtClean="0"/>
              <a:t> </a:t>
            </a:r>
            <a:r>
              <a:rPr lang="pt-PT" dirty="0" err="1" smtClean="0"/>
              <a:t>of</a:t>
            </a:r>
            <a:r>
              <a:rPr lang="pt-PT" dirty="0" smtClean="0"/>
              <a:t> </a:t>
            </a:r>
            <a:r>
              <a:rPr lang="pt-PT" dirty="0" err="1" smtClean="0"/>
              <a:t>the</a:t>
            </a:r>
            <a:r>
              <a:rPr lang="pt-PT" dirty="0" smtClean="0"/>
              <a:t> </a:t>
            </a:r>
            <a:r>
              <a:rPr lang="pt-PT" dirty="0" err="1" smtClean="0"/>
              <a:t>Commons</a:t>
            </a:r>
            <a:r>
              <a:rPr lang="pt-PT" dirty="0" smtClean="0"/>
              <a:t>.</a:t>
            </a:r>
            <a:endParaRPr lang="pt-PT" dirty="0"/>
          </a:p>
        </p:txBody>
      </p:sp>
    </p:spTree>
    <p:extLst>
      <p:ext uri="{BB962C8B-B14F-4D97-AF65-F5344CB8AC3E}">
        <p14:creationId xmlns:p14="http://schemas.microsoft.com/office/powerpoint/2010/main" val="254681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Central </a:t>
            </a:r>
            <a:r>
              <a:rPr lang="pt-PT" b="1" dirty="0" err="1" smtClean="0"/>
              <a:t>Topics</a:t>
            </a:r>
            <a:r>
              <a:rPr lang="pt-PT" b="1" dirty="0" smtClean="0"/>
              <a:t> (3)</a:t>
            </a:r>
            <a:endParaRPr lang="pt-PT" b="1" dirty="0"/>
          </a:p>
        </p:txBody>
      </p:sp>
      <p:sp>
        <p:nvSpPr>
          <p:cNvPr id="3" name="Content Placeholder 2"/>
          <p:cNvSpPr>
            <a:spLocks noGrp="1"/>
          </p:cNvSpPr>
          <p:nvPr>
            <p:ph idx="1"/>
          </p:nvPr>
        </p:nvSpPr>
        <p:spPr/>
        <p:txBody>
          <a:bodyPr/>
          <a:lstStyle/>
          <a:p>
            <a:r>
              <a:rPr lang="pt-PT" dirty="0" err="1" smtClean="0"/>
              <a:t>Publish</a:t>
            </a:r>
            <a:r>
              <a:rPr lang="pt-PT" dirty="0" smtClean="0"/>
              <a:t> </a:t>
            </a:r>
            <a:r>
              <a:rPr lang="pt-PT" dirty="0" err="1" smtClean="0"/>
              <a:t>or</a:t>
            </a:r>
            <a:r>
              <a:rPr lang="pt-PT" dirty="0" smtClean="0"/>
              <a:t> </a:t>
            </a:r>
            <a:r>
              <a:rPr lang="pt-PT" dirty="0" err="1" smtClean="0"/>
              <a:t>Perish</a:t>
            </a:r>
            <a:r>
              <a:rPr lang="pt-PT" dirty="0" smtClean="0"/>
              <a:t> – </a:t>
            </a:r>
            <a:r>
              <a:rPr lang="pt-PT" dirty="0" err="1" smtClean="0"/>
              <a:t>Ethical</a:t>
            </a:r>
            <a:r>
              <a:rPr lang="pt-PT" dirty="0" smtClean="0"/>
              <a:t> </a:t>
            </a:r>
            <a:r>
              <a:rPr lang="pt-PT" dirty="0" err="1" smtClean="0"/>
              <a:t>and</a:t>
            </a:r>
            <a:r>
              <a:rPr lang="pt-PT" dirty="0" smtClean="0"/>
              <a:t> </a:t>
            </a:r>
            <a:r>
              <a:rPr lang="pt-PT" dirty="0" err="1" smtClean="0"/>
              <a:t>Effectiveness</a:t>
            </a:r>
            <a:r>
              <a:rPr lang="pt-PT" dirty="0" smtClean="0"/>
              <a:t>.</a:t>
            </a:r>
          </a:p>
          <a:p>
            <a:r>
              <a:rPr lang="pt-PT" dirty="0" err="1" smtClean="0"/>
              <a:t>Science-Technology</a:t>
            </a:r>
            <a:r>
              <a:rPr lang="pt-PT" dirty="0" smtClean="0"/>
              <a:t> </a:t>
            </a:r>
            <a:r>
              <a:rPr lang="pt-PT" dirty="0" err="1" smtClean="0"/>
              <a:t>and</a:t>
            </a:r>
            <a:r>
              <a:rPr lang="pt-PT" dirty="0" smtClean="0"/>
              <a:t> </a:t>
            </a:r>
            <a:r>
              <a:rPr lang="pt-PT" dirty="0" err="1" smtClean="0"/>
              <a:t>Ethics</a:t>
            </a:r>
            <a:r>
              <a:rPr lang="pt-PT" dirty="0" smtClean="0"/>
              <a:t>.</a:t>
            </a:r>
          </a:p>
          <a:p>
            <a:r>
              <a:rPr lang="pt-PT" dirty="0" err="1" smtClean="0"/>
              <a:t>Conflicts</a:t>
            </a:r>
            <a:r>
              <a:rPr lang="pt-PT" dirty="0" smtClean="0"/>
              <a:t> </a:t>
            </a:r>
            <a:r>
              <a:rPr lang="pt-PT" dirty="0" err="1" smtClean="0"/>
              <a:t>of</a:t>
            </a:r>
            <a:r>
              <a:rPr lang="pt-PT" dirty="0" smtClean="0"/>
              <a:t> </a:t>
            </a:r>
            <a:r>
              <a:rPr lang="pt-PT" dirty="0" err="1" smtClean="0"/>
              <a:t>Interest</a:t>
            </a:r>
            <a:r>
              <a:rPr lang="pt-PT" dirty="0" smtClean="0"/>
              <a:t>.</a:t>
            </a:r>
          </a:p>
          <a:p>
            <a:r>
              <a:rPr lang="pt-PT" dirty="0" smtClean="0"/>
              <a:t>Frankenstein </a:t>
            </a:r>
            <a:r>
              <a:rPr lang="pt-PT" dirty="0" err="1" smtClean="0"/>
              <a:t>and</a:t>
            </a:r>
            <a:r>
              <a:rPr lang="pt-PT" dirty="0" smtClean="0"/>
              <a:t> </a:t>
            </a:r>
            <a:r>
              <a:rPr lang="pt-PT" dirty="0" err="1" smtClean="0"/>
              <a:t>Disgust</a:t>
            </a:r>
            <a:r>
              <a:rPr lang="pt-PT" dirty="0" smtClean="0"/>
              <a:t> – </a:t>
            </a:r>
            <a:r>
              <a:rPr lang="pt-PT" dirty="0" err="1" smtClean="0"/>
              <a:t>The</a:t>
            </a:r>
            <a:r>
              <a:rPr lang="pt-PT" dirty="0" smtClean="0"/>
              <a:t> </a:t>
            </a:r>
            <a:r>
              <a:rPr lang="pt-PT" dirty="0" err="1" smtClean="0"/>
              <a:t>Limits</a:t>
            </a:r>
            <a:r>
              <a:rPr lang="pt-PT" dirty="0" smtClean="0"/>
              <a:t> </a:t>
            </a:r>
            <a:r>
              <a:rPr lang="pt-PT" dirty="0" err="1" smtClean="0"/>
              <a:t>of</a:t>
            </a:r>
            <a:r>
              <a:rPr lang="pt-PT" dirty="0" smtClean="0"/>
              <a:t> </a:t>
            </a:r>
            <a:r>
              <a:rPr lang="pt-PT" dirty="0" err="1" smtClean="0"/>
              <a:t>Science</a:t>
            </a:r>
            <a:r>
              <a:rPr lang="pt-PT" dirty="0" smtClean="0"/>
              <a:t>. </a:t>
            </a:r>
            <a:r>
              <a:rPr lang="pt-PT" dirty="0" err="1" smtClean="0"/>
              <a:t>The</a:t>
            </a:r>
            <a:r>
              <a:rPr lang="pt-PT" dirty="0" smtClean="0"/>
              <a:t> </a:t>
            </a:r>
            <a:r>
              <a:rPr lang="pt-PT" dirty="0" err="1" smtClean="0"/>
              <a:t>Wisdom</a:t>
            </a:r>
            <a:r>
              <a:rPr lang="pt-PT" dirty="0" smtClean="0"/>
              <a:t> </a:t>
            </a:r>
            <a:r>
              <a:rPr lang="pt-PT" dirty="0" err="1" smtClean="0"/>
              <a:t>of</a:t>
            </a:r>
            <a:r>
              <a:rPr lang="pt-PT" dirty="0" smtClean="0"/>
              <a:t> </a:t>
            </a:r>
            <a:r>
              <a:rPr lang="pt-PT" dirty="0" err="1" smtClean="0"/>
              <a:t>Repugnance</a:t>
            </a:r>
            <a:r>
              <a:rPr lang="pt-PT" dirty="0" smtClean="0"/>
              <a:t>.</a:t>
            </a:r>
          </a:p>
          <a:p>
            <a:r>
              <a:rPr lang="pt-PT" dirty="0" smtClean="0"/>
              <a:t>New </a:t>
            </a:r>
            <a:r>
              <a:rPr lang="pt-PT" dirty="0" err="1" smtClean="0"/>
              <a:t>Deontological</a:t>
            </a:r>
            <a:r>
              <a:rPr lang="pt-PT" dirty="0" smtClean="0"/>
              <a:t> </a:t>
            </a:r>
            <a:r>
              <a:rPr lang="pt-PT" dirty="0" err="1" smtClean="0"/>
              <a:t>Codes</a:t>
            </a:r>
            <a:r>
              <a:rPr lang="pt-PT" dirty="0" smtClean="0"/>
              <a:t>. </a:t>
            </a:r>
          </a:p>
          <a:p>
            <a:r>
              <a:rPr lang="pt-PT" dirty="0" err="1" smtClean="0"/>
              <a:t>Using</a:t>
            </a:r>
            <a:r>
              <a:rPr lang="pt-PT" dirty="0" smtClean="0"/>
              <a:t> </a:t>
            </a:r>
            <a:r>
              <a:rPr lang="pt-PT" dirty="0" err="1" smtClean="0"/>
              <a:t>Stolen</a:t>
            </a:r>
            <a:r>
              <a:rPr lang="pt-PT" dirty="0" smtClean="0"/>
              <a:t> Data.</a:t>
            </a:r>
          </a:p>
          <a:p>
            <a:r>
              <a:rPr lang="pt-PT" dirty="0" err="1" smtClean="0"/>
              <a:t>Searching</a:t>
            </a:r>
            <a:r>
              <a:rPr lang="pt-PT" dirty="0" smtClean="0"/>
              <a:t> </a:t>
            </a:r>
            <a:r>
              <a:rPr lang="pt-PT" dirty="0" err="1" smtClean="0"/>
              <a:t>the</a:t>
            </a:r>
            <a:r>
              <a:rPr lang="pt-PT" dirty="0" smtClean="0"/>
              <a:t> </a:t>
            </a:r>
            <a:r>
              <a:rPr lang="pt-PT" dirty="0" err="1" smtClean="0"/>
              <a:t>Truth</a:t>
            </a:r>
            <a:r>
              <a:rPr lang="pt-PT" dirty="0" smtClean="0"/>
              <a:t>.</a:t>
            </a:r>
          </a:p>
          <a:p>
            <a:endParaRPr lang="pt-PT" dirty="0"/>
          </a:p>
        </p:txBody>
      </p:sp>
    </p:spTree>
    <p:extLst>
      <p:ext uri="{BB962C8B-B14F-4D97-AF65-F5344CB8AC3E}">
        <p14:creationId xmlns:p14="http://schemas.microsoft.com/office/powerpoint/2010/main" val="185740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Central </a:t>
            </a:r>
            <a:r>
              <a:rPr lang="pt-PT" b="1" dirty="0" err="1" smtClean="0"/>
              <a:t>Topics</a:t>
            </a:r>
            <a:r>
              <a:rPr lang="pt-PT" b="1" dirty="0" smtClean="0"/>
              <a:t> (4)</a:t>
            </a:r>
            <a:endParaRPr lang="pt-PT" b="1" dirty="0"/>
          </a:p>
        </p:txBody>
      </p:sp>
      <p:sp>
        <p:nvSpPr>
          <p:cNvPr id="3" name="Content Placeholder 2"/>
          <p:cNvSpPr>
            <a:spLocks noGrp="1"/>
          </p:cNvSpPr>
          <p:nvPr>
            <p:ph idx="1"/>
          </p:nvPr>
        </p:nvSpPr>
        <p:spPr/>
        <p:txBody>
          <a:bodyPr/>
          <a:lstStyle/>
          <a:p>
            <a:r>
              <a:rPr lang="pt-PT" dirty="0" err="1" smtClean="0"/>
              <a:t>Faking</a:t>
            </a:r>
            <a:r>
              <a:rPr lang="pt-PT" dirty="0" smtClean="0"/>
              <a:t> </a:t>
            </a:r>
            <a:r>
              <a:rPr lang="pt-PT" dirty="0" err="1" smtClean="0"/>
              <a:t>and</a:t>
            </a:r>
            <a:r>
              <a:rPr lang="pt-PT" dirty="0" smtClean="0"/>
              <a:t> </a:t>
            </a:r>
            <a:r>
              <a:rPr lang="pt-PT" dirty="0" err="1" smtClean="0"/>
              <a:t>Falsifying</a:t>
            </a:r>
            <a:r>
              <a:rPr lang="pt-PT" dirty="0" smtClean="0"/>
              <a:t>.</a:t>
            </a:r>
          </a:p>
          <a:p>
            <a:r>
              <a:rPr lang="pt-PT" dirty="0" smtClean="0"/>
              <a:t>Medicine </a:t>
            </a:r>
            <a:r>
              <a:rPr lang="pt-PT" dirty="0" err="1" smtClean="0"/>
              <a:t>and</a:t>
            </a:r>
            <a:r>
              <a:rPr lang="pt-PT" dirty="0" smtClean="0"/>
              <a:t> Sports. </a:t>
            </a:r>
          </a:p>
          <a:p>
            <a:r>
              <a:rPr lang="pt-PT" dirty="0" err="1" smtClean="0"/>
              <a:t>Due</a:t>
            </a:r>
            <a:r>
              <a:rPr lang="pt-PT" dirty="0" smtClean="0"/>
              <a:t> </a:t>
            </a:r>
            <a:r>
              <a:rPr lang="pt-PT" dirty="0" err="1" smtClean="0"/>
              <a:t>Credit</a:t>
            </a:r>
            <a:r>
              <a:rPr lang="pt-PT" dirty="0" smtClean="0"/>
              <a:t>.</a:t>
            </a:r>
          </a:p>
          <a:p>
            <a:r>
              <a:rPr lang="pt-PT" dirty="0" err="1" smtClean="0"/>
              <a:t>Referees</a:t>
            </a:r>
            <a:r>
              <a:rPr lang="pt-PT" dirty="0" smtClean="0"/>
              <a:t>, </a:t>
            </a:r>
            <a:r>
              <a:rPr lang="pt-PT" dirty="0" err="1" smtClean="0"/>
              <a:t>Editors</a:t>
            </a:r>
            <a:r>
              <a:rPr lang="pt-PT" dirty="0" smtClean="0"/>
              <a:t> </a:t>
            </a:r>
            <a:r>
              <a:rPr lang="pt-PT" dirty="0" err="1" smtClean="0"/>
              <a:t>and</a:t>
            </a:r>
            <a:r>
              <a:rPr lang="pt-PT" dirty="0" smtClean="0"/>
              <a:t> </a:t>
            </a:r>
            <a:r>
              <a:rPr lang="pt-PT" dirty="0" err="1" smtClean="0"/>
              <a:t>Organizers</a:t>
            </a:r>
            <a:r>
              <a:rPr lang="pt-PT" dirty="0" smtClean="0"/>
              <a:t>. </a:t>
            </a:r>
          </a:p>
          <a:p>
            <a:r>
              <a:rPr lang="pt-PT" dirty="0" err="1" smtClean="0"/>
              <a:t>Precautionary</a:t>
            </a:r>
            <a:r>
              <a:rPr lang="pt-PT" dirty="0" smtClean="0"/>
              <a:t> </a:t>
            </a:r>
            <a:r>
              <a:rPr lang="pt-PT" dirty="0" err="1" smtClean="0"/>
              <a:t>Science</a:t>
            </a:r>
            <a:r>
              <a:rPr lang="pt-PT" dirty="0" smtClean="0"/>
              <a:t> – </a:t>
            </a:r>
            <a:r>
              <a:rPr lang="pt-PT" dirty="0" err="1" smtClean="0"/>
              <a:t>the</a:t>
            </a:r>
            <a:r>
              <a:rPr lang="pt-PT" dirty="0" smtClean="0"/>
              <a:t> Sins </a:t>
            </a:r>
            <a:r>
              <a:rPr lang="pt-PT" dirty="0" err="1" smtClean="0"/>
              <a:t>of</a:t>
            </a:r>
            <a:r>
              <a:rPr lang="pt-PT" dirty="0" smtClean="0"/>
              <a:t> </a:t>
            </a:r>
            <a:r>
              <a:rPr lang="pt-PT" dirty="0" err="1" smtClean="0"/>
              <a:t>Pride</a:t>
            </a:r>
            <a:r>
              <a:rPr lang="pt-PT" dirty="0" smtClean="0"/>
              <a:t>.</a:t>
            </a:r>
          </a:p>
          <a:p>
            <a:r>
              <a:rPr lang="pt-PT" dirty="0" err="1" smtClean="0"/>
              <a:t>Censorship</a:t>
            </a:r>
            <a:r>
              <a:rPr lang="pt-PT" dirty="0" smtClean="0"/>
              <a:t> </a:t>
            </a:r>
            <a:r>
              <a:rPr lang="pt-PT" dirty="0" err="1" smtClean="0"/>
              <a:t>Problems</a:t>
            </a:r>
            <a:r>
              <a:rPr lang="pt-PT" dirty="0" smtClean="0"/>
              <a:t>.</a:t>
            </a:r>
          </a:p>
          <a:p>
            <a:r>
              <a:rPr lang="pt-PT" dirty="0" err="1" smtClean="0"/>
              <a:t>Misconduct</a:t>
            </a:r>
            <a:r>
              <a:rPr lang="pt-PT" dirty="0" smtClean="0"/>
              <a:t>.</a:t>
            </a:r>
          </a:p>
          <a:p>
            <a:r>
              <a:rPr lang="pt-PT" dirty="0" err="1" smtClean="0"/>
              <a:t>Consent</a:t>
            </a:r>
            <a:r>
              <a:rPr lang="pt-PT" dirty="0" smtClean="0"/>
              <a:t>.</a:t>
            </a:r>
            <a:endParaRPr lang="pt-PT" dirty="0"/>
          </a:p>
        </p:txBody>
      </p:sp>
    </p:spTree>
    <p:extLst>
      <p:ext uri="{BB962C8B-B14F-4D97-AF65-F5344CB8AC3E}">
        <p14:creationId xmlns:p14="http://schemas.microsoft.com/office/powerpoint/2010/main" val="424600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Central </a:t>
            </a:r>
            <a:r>
              <a:rPr lang="pt-PT" b="1" dirty="0" err="1" smtClean="0"/>
              <a:t>Topics</a:t>
            </a:r>
            <a:r>
              <a:rPr lang="pt-PT" b="1" dirty="0" smtClean="0"/>
              <a:t> (5)</a:t>
            </a:r>
            <a:endParaRPr lang="pt-PT" b="1" dirty="0"/>
          </a:p>
        </p:txBody>
      </p:sp>
      <p:sp>
        <p:nvSpPr>
          <p:cNvPr id="3" name="Content Placeholder 2"/>
          <p:cNvSpPr>
            <a:spLocks noGrp="1"/>
          </p:cNvSpPr>
          <p:nvPr>
            <p:ph idx="1"/>
          </p:nvPr>
        </p:nvSpPr>
        <p:spPr/>
        <p:txBody>
          <a:bodyPr/>
          <a:lstStyle/>
          <a:p>
            <a:r>
              <a:rPr lang="pt-PT" dirty="0" err="1" smtClean="0"/>
              <a:t>Deception</a:t>
            </a:r>
            <a:r>
              <a:rPr lang="pt-PT" dirty="0" smtClean="0"/>
              <a:t>.</a:t>
            </a:r>
          </a:p>
          <a:p>
            <a:r>
              <a:rPr lang="pt-PT" dirty="0" err="1" smtClean="0"/>
              <a:t>Validity</a:t>
            </a:r>
            <a:r>
              <a:rPr lang="pt-PT" dirty="0" smtClean="0"/>
              <a:t> </a:t>
            </a:r>
            <a:r>
              <a:rPr lang="pt-PT" dirty="0" err="1" smtClean="0"/>
              <a:t>and</a:t>
            </a:r>
            <a:r>
              <a:rPr lang="pt-PT" dirty="0" smtClean="0"/>
              <a:t> </a:t>
            </a:r>
            <a:r>
              <a:rPr lang="pt-PT" dirty="0" err="1" smtClean="0"/>
              <a:t>Evidence</a:t>
            </a:r>
            <a:r>
              <a:rPr lang="pt-PT" dirty="0" smtClean="0"/>
              <a:t>.</a:t>
            </a:r>
          </a:p>
          <a:p>
            <a:r>
              <a:rPr lang="pt-PT" dirty="0" err="1" smtClean="0"/>
              <a:t>Mentoring</a:t>
            </a:r>
            <a:r>
              <a:rPr lang="pt-PT" dirty="0" smtClean="0"/>
              <a:t>, </a:t>
            </a:r>
            <a:r>
              <a:rPr lang="pt-PT" dirty="0" err="1" smtClean="0"/>
              <a:t>Coaching</a:t>
            </a:r>
            <a:r>
              <a:rPr lang="pt-PT" dirty="0" smtClean="0"/>
              <a:t> </a:t>
            </a:r>
            <a:r>
              <a:rPr lang="pt-PT" dirty="0" err="1" smtClean="0"/>
              <a:t>and</a:t>
            </a:r>
            <a:r>
              <a:rPr lang="pt-PT" dirty="0" smtClean="0"/>
              <a:t> </a:t>
            </a:r>
            <a:r>
              <a:rPr lang="pt-PT" dirty="0" err="1" smtClean="0"/>
              <a:t>Supervision</a:t>
            </a:r>
            <a:r>
              <a:rPr lang="pt-PT" dirty="0" smtClean="0"/>
              <a:t>.</a:t>
            </a:r>
          </a:p>
          <a:p>
            <a:r>
              <a:rPr lang="pt-PT" dirty="0" err="1" smtClean="0"/>
              <a:t>Duties</a:t>
            </a:r>
            <a:r>
              <a:rPr lang="pt-PT" dirty="0" smtClean="0"/>
              <a:t>, </a:t>
            </a:r>
            <a:r>
              <a:rPr lang="pt-PT" dirty="0" err="1" smtClean="0"/>
              <a:t>Responsibility</a:t>
            </a:r>
            <a:r>
              <a:rPr lang="pt-PT" dirty="0" smtClean="0"/>
              <a:t> </a:t>
            </a:r>
            <a:r>
              <a:rPr lang="pt-PT" dirty="0" err="1" smtClean="0"/>
              <a:t>and</a:t>
            </a:r>
            <a:r>
              <a:rPr lang="pt-PT" dirty="0" smtClean="0"/>
              <a:t> </a:t>
            </a:r>
            <a:r>
              <a:rPr lang="pt-PT" dirty="0" err="1" smtClean="0"/>
              <a:t>Integrity</a:t>
            </a:r>
            <a:r>
              <a:rPr lang="pt-PT" dirty="0" smtClean="0"/>
              <a:t>. </a:t>
            </a:r>
          </a:p>
          <a:p>
            <a:r>
              <a:rPr lang="pt-PT" dirty="0" smtClean="0"/>
              <a:t>Online Research.</a:t>
            </a:r>
          </a:p>
          <a:p>
            <a:r>
              <a:rPr lang="pt-PT" dirty="0" err="1" smtClean="0"/>
              <a:t>Patents</a:t>
            </a:r>
            <a:r>
              <a:rPr lang="pt-PT" dirty="0" smtClean="0"/>
              <a:t> </a:t>
            </a:r>
            <a:r>
              <a:rPr lang="pt-PT" dirty="0" err="1" smtClean="0"/>
              <a:t>and</a:t>
            </a:r>
            <a:r>
              <a:rPr lang="pt-PT" dirty="0" smtClean="0"/>
              <a:t> Copyrights. </a:t>
            </a:r>
          </a:p>
          <a:p>
            <a:r>
              <a:rPr lang="pt-PT" dirty="0" err="1" smtClean="0"/>
              <a:t>Chronocentric</a:t>
            </a:r>
            <a:r>
              <a:rPr lang="pt-PT" dirty="0" smtClean="0"/>
              <a:t> </a:t>
            </a:r>
            <a:r>
              <a:rPr lang="pt-PT" dirty="0" err="1" smtClean="0"/>
              <a:t>and</a:t>
            </a:r>
            <a:r>
              <a:rPr lang="pt-PT" dirty="0" smtClean="0"/>
              <a:t> </a:t>
            </a:r>
            <a:r>
              <a:rPr lang="pt-PT" dirty="0" err="1" smtClean="0"/>
              <a:t>Ethnocentric</a:t>
            </a:r>
            <a:r>
              <a:rPr lang="pt-PT" dirty="0" smtClean="0"/>
              <a:t> </a:t>
            </a:r>
            <a:r>
              <a:rPr lang="pt-PT" dirty="0" err="1" smtClean="0"/>
              <a:t>Biases</a:t>
            </a:r>
            <a:r>
              <a:rPr lang="pt-PT" dirty="0" smtClean="0"/>
              <a:t>.</a:t>
            </a:r>
          </a:p>
          <a:p>
            <a:r>
              <a:rPr lang="pt-PT" dirty="0" err="1" smtClean="0"/>
              <a:t>Exporting</a:t>
            </a:r>
            <a:r>
              <a:rPr lang="pt-PT" dirty="0" smtClean="0"/>
              <a:t> </a:t>
            </a:r>
            <a:r>
              <a:rPr lang="pt-PT" dirty="0" err="1" smtClean="0"/>
              <a:t>Skeletons</a:t>
            </a:r>
            <a:r>
              <a:rPr lang="pt-PT" dirty="0" smtClean="0"/>
              <a:t>. </a:t>
            </a:r>
            <a:endParaRPr lang="pt-PT" dirty="0"/>
          </a:p>
        </p:txBody>
      </p:sp>
    </p:spTree>
    <p:extLst>
      <p:ext uri="{BB962C8B-B14F-4D97-AF65-F5344CB8AC3E}">
        <p14:creationId xmlns:p14="http://schemas.microsoft.com/office/powerpoint/2010/main" val="190054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Some </a:t>
            </a:r>
            <a:r>
              <a:rPr lang="pt-PT" b="1" dirty="0" err="1" smtClean="0"/>
              <a:t>References</a:t>
            </a:r>
            <a:endParaRPr lang="pt-PT" b="1" dirty="0"/>
          </a:p>
        </p:txBody>
      </p:sp>
      <p:pic>
        <p:nvPicPr>
          <p:cNvPr id="4" name="Content Placeholder 3"/>
          <p:cNvPicPr>
            <a:picLocks noGrp="1" noChangeAspect="1"/>
          </p:cNvPicPr>
          <p:nvPr>
            <p:ph idx="1"/>
          </p:nvPr>
        </p:nvPicPr>
        <p:blipFill>
          <a:blip r:embed="rId2"/>
          <a:stretch>
            <a:fillRect/>
          </a:stretch>
        </p:blipFill>
        <p:spPr>
          <a:xfrm>
            <a:off x="838200" y="1919610"/>
            <a:ext cx="2939034" cy="4086094"/>
          </a:xfrm>
          <a:prstGeom prst="rect">
            <a:avLst/>
          </a:prstGeom>
        </p:spPr>
      </p:pic>
      <p:pic>
        <p:nvPicPr>
          <p:cNvPr id="5" name="Picture 4"/>
          <p:cNvPicPr>
            <a:picLocks noChangeAspect="1"/>
          </p:cNvPicPr>
          <p:nvPr/>
        </p:nvPicPr>
        <p:blipFill>
          <a:blip r:embed="rId3"/>
          <a:stretch>
            <a:fillRect/>
          </a:stretch>
        </p:blipFill>
        <p:spPr>
          <a:xfrm>
            <a:off x="4686121" y="1919610"/>
            <a:ext cx="2819758" cy="4086094"/>
          </a:xfrm>
          <a:prstGeom prst="rect">
            <a:avLst/>
          </a:prstGeom>
        </p:spPr>
      </p:pic>
      <p:pic>
        <p:nvPicPr>
          <p:cNvPr id="6" name="Picture 5"/>
          <p:cNvPicPr>
            <a:picLocks noChangeAspect="1"/>
          </p:cNvPicPr>
          <p:nvPr/>
        </p:nvPicPr>
        <p:blipFill>
          <a:blip r:embed="rId4"/>
          <a:stretch>
            <a:fillRect/>
          </a:stretch>
        </p:blipFill>
        <p:spPr>
          <a:xfrm>
            <a:off x="8414766" y="1919610"/>
            <a:ext cx="2939034" cy="4086095"/>
          </a:xfrm>
          <a:prstGeom prst="rect">
            <a:avLst/>
          </a:prstGeom>
        </p:spPr>
      </p:pic>
    </p:spTree>
    <p:extLst>
      <p:ext uri="{BB962C8B-B14F-4D97-AF65-F5344CB8AC3E}">
        <p14:creationId xmlns:p14="http://schemas.microsoft.com/office/powerpoint/2010/main" val="1259856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2781</Words>
  <Application>Microsoft Office PowerPoint</Application>
  <PresentationFormat>Widescreen</PresentationFormat>
  <Paragraphs>124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Ethics in Science and Scientific Research</vt:lpstr>
      <vt:lpstr>Other Cases</vt:lpstr>
      <vt:lpstr>List of Fake/Fraudulent Journals</vt:lpstr>
      <vt:lpstr>Central Topics (1)</vt:lpstr>
      <vt:lpstr>Central Topics (2)</vt:lpstr>
      <vt:lpstr>Central Topics (3)</vt:lpstr>
      <vt:lpstr>Central Topics (4)</vt:lpstr>
      <vt:lpstr>Central Topics (5)</vt:lpstr>
      <vt:lpstr>Some References</vt:lpstr>
      <vt:lpstr>The Price of Truth</vt:lpstr>
      <vt:lpstr>Lombroso’s Research</vt:lpstr>
      <vt:lpstr>Eugenics </vt:lpstr>
      <vt:lpstr>Mengele’s Experiments</vt:lpstr>
      <vt:lpstr>The Tuskegee Study of Untreated Syphilis </vt:lpstr>
      <vt:lpstr>Egas Moniz</vt:lpstr>
      <vt:lpstr>Korean Cloning Fraud</vt:lpstr>
      <vt:lpstr>The Sokal Hoax</vt:lpstr>
      <vt:lpstr>Sharon Gould’s Hoax</vt:lpstr>
      <vt:lpstr>The Grievance Studies Hoax</vt:lpstr>
      <vt:lpstr>The Grievance Studies Hoax</vt:lpstr>
      <vt:lpstr>The Grievance Studies Hoax</vt:lpstr>
      <vt:lpstr>The Grievance Studies Hoax</vt:lpstr>
      <vt:lpstr>The Grievance Studies Hoax</vt:lpstr>
      <vt:lpstr>Nat Tate’s Hoax</vt:lpstr>
      <vt:lpstr>Henrietta Lacks </vt:lpstr>
      <vt:lpstr>Milgram’s Experiment (1)</vt:lpstr>
      <vt:lpstr>Milgram’s Experiment (2)</vt:lpstr>
      <vt:lpstr>Zimbardo’s Experiment</vt:lpstr>
      <vt:lpstr>Abu Ghraib</vt:lpstr>
    </vt:vector>
  </TitlesOfParts>
  <Company>ISEG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Marques</dc:creator>
  <cp:lastModifiedBy>rmarques</cp:lastModifiedBy>
  <cp:revision>19</cp:revision>
  <dcterms:created xsi:type="dcterms:W3CDTF">2016-11-30T13:52:28Z</dcterms:created>
  <dcterms:modified xsi:type="dcterms:W3CDTF">2019-11-07T20:00:12Z</dcterms:modified>
</cp:coreProperties>
</file>